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3"/>
  </p:notesMasterIdLst>
  <p:handoutMasterIdLst>
    <p:handoutMasterId r:id="rId54"/>
  </p:handoutMasterIdLst>
  <p:sldIdLst>
    <p:sldId id="1351" r:id="rId5"/>
    <p:sldId id="1388" r:id="rId6"/>
    <p:sldId id="266" r:id="rId7"/>
    <p:sldId id="1376" r:id="rId8"/>
    <p:sldId id="1377" r:id="rId9"/>
    <p:sldId id="1378" r:id="rId10"/>
    <p:sldId id="1379" r:id="rId11"/>
    <p:sldId id="1380" r:id="rId12"/>
    <p:sldId id="1349" r:id="rId13"/>
    <p:sldId id="1360" r:id="rId14"/>
    <p:sldId id="1276" r:id="rId15"/>
    <p:sldId id="1278" r:id="rId16"/>
    <p:sldId id="1287" r:id="rId17"/>
    <p:sldId id="1334" r:id="rId18"/>
    <p:sldId id="1335" r:id="rId19"/>
    <p:sldId id="1336" r:id="rId20"/>
    <p:sldId id="1338" r:id="rId21"/>
    <p:sldId id="1362" r:id="rId22"/>
    <p:sldId id="1381" r:id="rId23"/>
    <p:sldId id="1343" r:id="rId24"/>
    <p:sldId id="1341" r:id="rId25"/>
    <p:sldId id="1346" r:id="rId26"/>
    <p:sldId id="1347" r:id="rId27"/>
    <p:sldId id="1348" r:id="rId28"/>
    <p:sldId id="1382" r:id="rId29"/>
    <p:sldId id="1289" r:id="rId30"/>
    <p:sldId id="1374" r:id="rId31"/>
    <p:sldId id="1350" r:id="rId32"/>
    <p:sldId id="1316" r:id="rId33"/>
    <p:sldId id="1317" r:id="rId34"/>
    <p:sldId id="1363" r:id="rId35"/>
    <p:sldId id="1364" r:id="rId36"/>
    <p:sldId id="1365" r:id="rId37"/>
    <p:sldId id="1366" r:id="rId38"/>
    <p:sldId id="1367" r:id="rId39"/>
    <p:sldId id="1368" r:id="rId40"/>
    <p:sldId id="1369" r:id="rId41"/>
    <p:sldId id="1370" r:id="rId42"/>
    <p:sldId id="1371" r:id="rId43"/>
    <p:sldId id="1383" r:id="rId44"/>
    <p:sldId id="1329" r:id="rId45"/>
    <p:sldId id="1330" r:id="rId46"/>
    <p:sldId id="1328" r:id="rId47"/>
    <p:sldId id="1332" r:id="rId48"/>
    <p:sldId id="1331" r:id="rId49"/>
    <p:sldId id="1391" r:id="rId50"/>
    <p:sldId id="1373" r:id="rId51"/>
    <p:sldId id="138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47B6"/>
    <a:srgbClr val="8397E7"/>
    <a:srgbClr val="AFCBFD"/>
    <a:srgbClr val="93A9FF"/>
    <a:srgbClr val="86A9E2"/>
    <a:srgbClr val="4948B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32" autoAdjust="0"/>
    <p:restoredTop sz="86392" autoAdjust="0"/>
  </p:normalViewPr>
  <p:slideViewPr>
    <p:cSldViewPr snapToGrid="0">
      <p:cViewPr varScale="1">
        <p:scale>
          <a:sx n="81" d="100"/>
          <a:sy n="81" d="100"/>
        </p:scale>
        <p:origin x="108" y="3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AE36A-9849-8734-68B0-2D959C726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F2755D-0799-B19A-BCBD-8C9E999E6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11163C-EE2E-7546-90F8-CF22AAE91DD9}" type="datetimeFigureOut">
              <a:rPr lang="en-US" smtClean="0"/>
              <a:t>5/23/2024</a:t>
            </a:fld>
            <a:endParaRPr lang="en-US"/>
          </a:p>
        </p:txBody>
      </p:sp>
      <p:sp>
        <p:nvSpPr>
          <p:cNvPr id="4" name="Footer Placeholder 3">
            <a:extLst>
              <a:ext uri="{FF2B5EF4-FFF2-40B4-BE49-F238E27FC236}">
                <a16:creationId xmlns:a16="http://schemas.microsoft.com/office/drawing/2014/main" id="{F9C1E47C-F85D-AA6B-B568-76BD637D3E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A28AEA-2389-7F26-5A5D-D8C5E312DF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190C47-E711-1845-B18B-7A2271B9705D}" type="slidenum">
              <a:rPr lang="en-US" smtClean="0"/>
              <a:t>‹#›</a:t>
            </a:fld>
            <a:endParaRPr lang="en-US"/>
          </a:p>
        </p:txBody>
      </p:sp>
    </p:spTree>
    <p:extLst>
      <p:ext uri="{BB962C8B-B14F-4D97-AF65-F5344CB8AC3E}">
        <p14:creationId xmlns:p14="http://schemas.microsoft.com/office/powerpoint/2010/main" val="697491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51491-C050-C142-BE35-A9B9D73644B3}" type="datetimeFigureOut">
              <a:rPr lang="en-US" smtClean="0"/>
              <a:t>5/23/2024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FC15E-7FD1-034A-9729-2C6FA6821FBB}" type="slidenum">
              <a:rPr lang="en-US" smtClean="0"/>
              <a:t>‹#›</a:t>
            </a:fld>
            <a:endParaRPr lang="en-US"/>
          </a:p>
        </p:txBody>
      </p:sp>
    </p:spTree>
    <p:extLst>
      <p:ext uri="{BB962C8B-B14F-4D97-AF65-F5344CB8AC3E}">
        <p14:creationId xmlns:p14="http://schemas.microsoft.com/office/powerpoint/2010/main" val="40637814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a:t>
            </a:fld>
            <a:endParaRPr lang="en-US"/>
          </a:p>
        </p:txBody>
      </p:sp>
    </p:spTree>
    <p:extLst>
      <p:ext uri="{BB962C8B-B14F-4D97-AF65-F5344CB8AC3E}">
        <p14:creationId xmlns:p14="http://schemas.microsoft.com/office/powerpoint/2010/main" val="120572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15</a:t>
            </a:fld>
            <a:endParaRPr lang="en-US"/>
          </a:p>
        </p:txBody>
      </p:sp>
    </p:spTree>
    <p:extLst>
      <p:ext uri="{BB962C8B-B14F-4D97-AF65-F5344CB8AC3E}">
        <p14:creationId xmlns:p14="http://schemas.microsoft.com/office/powerpoint/2010/main" val="682681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16</a:t>
            </a:fld>
            <a:endParaRPr lang="en-US"/>
          </a:p>
        </p:txBody>
      </p:sp>
    </p:spTree>
    <p:extLst>
      <p:ext uri="{BB962C8B-B14F-4D97-AF65-F5344CB8AC3E}">
        <p14:creationId xmlns:p14="http://schemas.microsoft.com/office/powerpoint/2010/main" val="2167852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17</a:t>
            </a:fld>
            <a:endParaRPr lang="en-US"/>
          </a:p>
        </p:txBody>
      </p:sp>
    </p:spTree>
    <p:extLst>
      <p:ext uri="{BB962C8B-B14F-4D97-AF65-F5344CB8AC3E}">
        <p14:creationId xmlns:p14="http://schemas.microsoft.com/office/powerpoint/2010/main" val="986316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18</a:t>
            </a:fld>
            <a:endParaRPr lang="en-US"/>
          </a:p>
        </p:txBody>
      </p:sp>
    </p:spTree>
    <p:extLst>
      <p:ext uri="{BB962C8B-B14F-4D97-AF65-F5344CB8AC3E}">
        <p14:creationId xmlns:p14="http://schemas.microsoft.com/office/powerpoint/2010/main" val="2434020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20</a:t>
            </a:fld>
            <a:endParaRPr lang="en-US"/>
          </a:p>
        </p:txBody>
      </p:sp>
    </p:spTree>
    <p:extLst>
      <p:ext uri="{BB962C8B-B14F-4D97-AF65-F5344CB8AC3E}">
        <p14:creationId xmlns:p14="http://schemas.microsoft.com/office/powerpoint/2010/main" val="177257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21</a:t>
            </a:fld>
            <a:endParaRPr lang="en-US"/>
          </a:p>
        </p:txBody>
      </p:sp>
    </p:spTree>
    <p:extLst>
      <p:ext uri="{BB962C8B-B14F-4D97-AF65-F5344CB8AC3E}">
        <p14:creationId xmlns:p14="http://schemas.microsoft.com/office/powerpoint/2010/main" val="3746548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22</a:t>
            </a:fld>
            <a:endParaRPr lang="en-US"/>
          </a:p>
        </p:txBody>
      </p:sp>
    </p:spTree>
    <p:extLst>
      <p:ext uri="{BB962C8B-B14F-4D97-AF65-F5344CB8AC3E}">
        <p14:creationId xmlns:p14="http://schemas.microsoft.com/office/powerpoint/2010/main" val="4189984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23</a:t>
            </a:fld>
            <a:endParaRPr lang="en-US"/>
          </a:p>
        </p:txBody>
      </p:sp>
    </p:spTree>
    <p:extLst>
      <p:ext uri="{BB962C8B-B14F-4D97-AF65-F5344CB8AC3E}">
        <p14:creationId xmlns:p14="http://schemas.microsoft.com/office/powerpoint/2010/main" val="2677358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24</a:t>
            </a:fld>
            <a:endParaRPr lang="en-US"/>
          </a:p>
        </p:txBody>
      </p:sp>
    </p:spTree>
    <p:extLst>
      <p:ext uri="{BB962C8B-B14F-4D97-AF65-F5344CB8AC3E}">
        <p14:creationId xmlns:p14="http://schemas.microsoft.com/office/powerpoint/2010/main" val="3847154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0D279-720E-0CE7-F6EB-B8AD1DBF73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4C1B9-418A-CCF3-E071-DE6CC031D4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D8BF06-22BD-146D-B13B-CB9EAD7407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cs typeface="Calibri"/>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456139C8-BE78-9E1D-819B-D0BFF4A4FAD7}"/>
              </a:ext>
            </a:extLst>
          </p:cNvPr>
          <p:cNvSpPr>
            <a:spLocks noGrp="1"/>
          </p:cNvSpPr>
          <p:nvPr>
            <p:ph type="sldNum" sz="quarter" idx="5"/>
          </p:nvPr>
        </p:nvSpPr>
        <p:spPr/>
        <p:txBody>
          <a:bodyPr/>
          <a:lstStyle/>
          <a:p>
            <a:fld id="{825FC15E-7FD1-034A-9729-2C6FA6821FBB}" type="slidenum">
              <a:rPr lang="en-US" smtClean="0"/>
              <a:t>26</a:t>
            </a:fld>
            <a:endParaRPr lang="en-US"/>
          </a:p>
        </p:txBody>
      </p:sp>
    </p:spTree>
    <p:extLst>
      <p:ext uri="{BB962C8B-B14F-4D97-AF65-F5344CB8AC3E}">
        <p14:creationId xmlns:p14="http://schemas.microsoft.com/office/powerpoint/2010/main" val="175503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lnSpc>
                <a:spcPct val="107000"/>
              </a:lnSpc>
              <a:defRPr/>
            </a:pPr>
            <a:endParaRPr lang="en-US" sz="1200"/>
          </a:p>
        </p:txBody>
      </p:sp>
      <p:sp>
        <p:nvSpPr>
          <p:cNvPr id="4" name="Slide Number Placeholder 3"/>
          <p:cNvSpPr>
            <a:spLocks noGrp="1"/>
          </p:cNvSpPr>
          <p:nvPr>
            <p:ph type="sldNum" sz="quarter" idx="5"/>
          </p:nvPr>
        </p:nvSpPr>
        <p:spPr/>
        <p:txBody>
          <a:bodyPr/>
          <a:lstStyle/>
          <a:p>
            <a:fld id="{825FC15E-7FD1-034A-9729-2C6FA6821FBB}" type="slidenum">
              <a:rPr lang="en-US" smtClean="0"/>
              <a:t>3</a:t>
            </a:fld>
            <a:endParaRPr lang="en-US"/>
          </a:p>
        </p:txBody>
      </p:sp>
    </p:spTree>
    <p:extLst>
      <p:ext uri="{BB962C8B-B14F-4D97-AF65-F5344CB8AC3E}">
        <p14:creationId xmlns:p14="http://schemas.microsoft.com/office/powerpoint/2010/main" val="3423296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27</a:t>
            </a:fld>
            <a:endParaRPr lang="en-US"/>
          </a:p>
        </p:txBody>
      </p:sp>
    </p:spTree>
    <p:extLst>
      <p:ext uri="{BB962C8B-B14F-4D97-AF65-F5344CB8AC3E}">
        <p14:creationId xmlns:p14="http://schemas.microsoft.com/office/powerpoint/2010/main" val="247123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28</a:t>
            </a:fld>
            <a:endParaRPr lang="en-US"/>
          </a:p>
        </p:txBody>
      </p:sp>
    </p:spTree>
    <p:extLst>
      <p:ext uri="{BB962C8B-B14F-4D97-AF65-F5344CB8AC3E}">
        <p14:creationId xmlns:p14="http://schemas.microsoft.com/office/powerpoint/2010/main" val="3223286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Calibri"/>
            </a:endParaRPr>
          </a:p>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29</a:t>
            </a:fld>
            <a:endParaRPr lang="en-US"/>
          </a:p>
        </p:txBody>
      </p:sp>
    </p:spTree>
    <p:extLst>
      <p:ext uri="{BB962C8B-B14F-4D97-AF65-F5344CB8AC3E}">
        <p14:creationId xmlns:p14="http://schemas.microsoft.com/office/powerpoint/2010/main" val="785451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30</a:t>
            </a:fld>
            <a:endParaRPr lang="en-US"/>
          </a:p>
        </p:txBody>
      </p:sp>
    </p:spTree>
    <p:extLst>
      <p:ext uri="{BB962C8B-B14F-4D97-AF65-F5344CB8AC3E}">
        <p14:creationId xmlns:p14="http://schemas.microsoft.com/office/powerpoint/2010/main" val="4176429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31</a:t>
            </a:fld>
            <a:endParaRPr lang="en-US"/>
          </a:p>
        </p:txBody>
      </p:sp>
    </p:spTree>
    <p:extLst>
      <p:ext uri="{BB962C8B-B14F-4D97-AF65-F5344CB8AC3E}">
        <p14:creationId xmlns:p14="http://schemas.microsoft.com/office/powerpoint/2010/main" val="4277389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32</a:t>
            </a:fld>
            <a:endParaRPr lang="en-US"/>
          </a:p>
        </p:txBody>
      </p:sp>
    </p:spTree>
    <p:extLst>
      <p:ext uri="{BB962C8B-B14F-4D97-AF65-F5344CB8AC3E}">
        <p14:creationId xmlns:p14="http://schemas.microsoft.com/office/powerpoint/2010/main" val="1497991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33</a:t>
            </a:fld>
            <a:endParaRPr lang="en-US"/>
          </a:p>
        </p:txBody>
      </p:sp>
    </p:spTree>
    <p:extLst>
      <p:ext uri="{BB962C8B-B14F-4D97-AF65-F5344CB8AC3E}">
        <p14:creationId xmlns:p14="http://schemas.microsoft.com/office/powerpoint/2010/main" val="3389047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34</a:t>
            </a:fld>
            <a:endParaRPr lang="en-US"/>
          </a:p>
        </p:txBody>
      </p:sp>
    </p:spTree>
    <p:extLst>
      <p:ext uri="{BB962C8B-B14F-4D97-AF65-F5344CB8AC3E}">
        <p14:creationId xmlns:p14="http://schemas.microsoft.com/office/powerpoint/2010/main" val="223583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35</a:t>
            </a:fld>
            <a:endParaRPr lang="en-US"/>
          </a:p>
        </p:txBody>
      </p:sp>
    </p:spTree>
    <p:extLst>
      <p:ext uri="{BB962C8B-B14F-4D97-AF65-F5344CB8AC3E}">
        <p14:creationId xmlns:p14="http://schemas.microsoft.com/office/powerpoint/2010/main" val="2275174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36</a:t>
            </a:fld>
            <a:endParaRPr lang="en-US"/>
          </a:p>
        </p:txBody>
      </p:sp>
    </p:spTree>
    <p:extLst>
      <p:ext uri="{BB962C8B-B14F-4D97-AF65-F5344CB8AC3E}">
        <p14:creationId xmlns:p14="http://schemas.microsoft.com/office/powerpoint/2010/main" val="3152698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4</a:t>
            </a:fld>
            <a:endParaRPr lang="en-US"/>
          </a:p>
        </p:txBody>
      </p:sp>
    </p:spTree>
    <p:extLst>
      <p:ext uri="{BB962C8B-B14F-4D97-AF65-F5344CB8AC3E}">
        <p14:creationId xmlns:p14="http://schemas.microsoft.com/office/powerpoint/2010/main" val="2059345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37</a:t>
            </a:fld>
            <a:endParaRPr lang="en-US"/>
          </a:p>
        </p:txBody>
      </p:sp>
    </p:spTree>
    <p:extLst>
      <p:ext uri="{BB962C8B-B14F-4D97-AF65-F5344CB8AC3E}">
        <p14:creationId xmlns:p14="http://schemas.microsoft.com/office/powerpoint/2010/main" val="3084352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38</a:t>
            </a:fld>
            <a:endParaRPr lang="en-US"/>
          </a:p>
        </p:txBody>
      </p:sp>
    </p:spTree>
    <p:extLst>
      <p:ext uri="{BB962C8B-B14F-4D97-AF65-F5344CB8AC3E}">
        <p14:creationId xmlns:p14="http://schemas.microsoft.com/office/powerpoint/2010/main" val="3063913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39</a:t>
            </a:fld>
            <a:endParaRPr lang="en-US"/>
          </a:p>
        </p:txBody>
      </p:sp>
    </p:spTree>
    <p:extLst>
      <p:ext uri="{BB962C8B-B14F-4D97-AF65-F5344CB8AC3E}">
        <p14:creationId xmlns:p14="http://schemas.microsoft.com/office/powerpoint/2010/main" val="1433699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CE096-DDF9-F38F-8658-8300D447D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BC55D-F5F5-AC0A-1172-40C3FFD88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FA2B0-0775-8BE5-0044-C8DA4FF883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271B22-D231-8902-9BA5-36B0E3A7B9F9}"/>
              </a:ext>
            </a:extLst>
          </p:cNvPr>
          <p:cNvSpPr>
            <a:spLocks noGrp="1"/>
          </p:cNvSpPr>
          <p:nvPr>
            <p:ph type="sldNum" sz="quarter" idx="5"/>
          </p:nvPr>
        </p:nvSpPr>
        <p:spPr/>
        <p:txBody>
          <a:bodyPr/>
          <a:lstStyle/>
          <a:p>
            <a:fld id="{825FC15E-7FD1-034A-9729-2C6FA6821FBB}" type="slidenum">
              <a:rPr lang="en-US" smtClean="0"/>
              <a:t>41</a:t>
            </a:fld>
            <a:endParaRPr lang="en-US"/>
          </a:p>
        </p:txBody>
      </p:sp>
    </p:spTree>
    <p:extLst>
      <p:ext uri="{BB962C8B-B14F-4D97-AF65-F5344CB8AC3E}">
        <p14:creationId xmlns:p14="http://schemas.microsoft.com/office/powerpoint/2010/main" val="1865613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7EEAD-FFBE-9BBB-030B-C8CA286EA0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D4BAA-C630-88D0-381B-7076DC527F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6E316-A22C-FC55-A2AA-B6FA5BEA7D37}"/>
              </a:ext>
            </a:extLst>
          </p:cNvPr>
          <p:cNvSpPr>
            <a:spLocks noGrp="1"/>
          </p:cNvSpPr>
          <p:nvPr>
            <p:ph type="body" idx="1"/>
          </p:nvPr>
        </p:nvSpPr>
        <p:spPr/>
        <p:txBody>
          <a:bodyPr/>
          <a:lstStyle/>
          <a:p>
            <a:pPr>
              <a:defRPr/>
            </a:pPr>
            <a:endParaRPr lang="en-US">
              <a:cs typeface="Calibri"/>
            </a:endParaRPr>
          </a:p>
          <a:p>
            <a:endParaRPr lang="en-US"/>
          </a:p>
        </p:txBody>
      </p:sp>
      <p:sp>
        <p:nvSpPr>
          <p:cNvPr id="4" name="Slide Number Placeholder 3">
            <a:extLst>
              <a:ext uri="{FF2B5EF4-FFF2-40B4-BE49-F238E27FC236}">
                <a16:creationId xmlns:a16="http://schemas.microsoft.com/office/drawing/2014/main" id="{3658BF89-E17D-E4DA-DC1F-9D837C540C31}"/>
              </a:ext>
            </a:extLst>
          </p:cNvPr>
          <p:cNvSpPr>
            <a:spLocks noGrp="1"/>
          </p:cNvSpPr>
          <p:nvPr>
            <p:ph type="sldNum" sz="quarter" idx="5"/>
          </p:nvPr>
        </p:nvSpPr>
        <p:spPr/>
        <p:txBody>
          <a:bodyPr/>
          <a:lstStyle/>
          <a:p>
            <a:fld id="{825FC15E-7FD1-034A-9729-2C6FA6821FBB}" type="slidenum">
              <a:rPr lang="en-US" smtClean="0"/>
              <a:t>42</a:t>
            </a:fld>
            <a:endParaRPr lang="en-US"/>
          </a:p>
        </p:txBody>
      </p:sp>
    </p:spTree>
    <p:extLst>
      <p:ext uri="{BB962C8B-B14F-4D97-AF65-F5344CB8AC3E}">
        <p14:creationId xmlns:p14="http://schemas.microsoft.com/office/powerpoint/2010/main" val="1374916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E2B82-2AB3-DEF2-78E3-5D56A530E1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9F54AA-CACB-34DA-8EB4-5A43B33D2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E6971-326C-4DCA-5430-C216D5127A25}"/>
              </a:ext>
            </a:extLst>
          </p:cNvPr>
          <p:cNvSpPr>
            <a:spLocks noGrp="1"/>
          </p:cNvSpPr>
          <p:nvPr>
            <p:ph type="body" idx="1"/>
          </p:nvPr>
        </p:nvSpPr>
        <p:spPr/>
        <p:txBody>
          <a:bodyPr/>
          <a:lstStyle/>
          <a:p>
            <a:pPr>
              <a:defRPr/>
            </a:pPr>
            <a:endParaRPr lang="en-US">
              <a:cs typeface="Calibri"/>
            </a:endParaRPr>
          </a:p>
          <a:p>
            <a:endParaRPr lang="en-US"/>
          </a:p>
        </p:txBody>
      </p:sp>
      <p:sp>
        <p:nvSpPr>
          <p:cNvPr id="4" name="Slide Number Placeholder 3">
            <a:extLst>
              <a:ext uri="{FF2B5EF4-FFF2-40B4-BE49-F238E27FC236}">
                <a16:creationId xmlns:a16="http://schemas.microsoft.com/office/drawing/2014/main" id="{66DA6518-7F4E-1DB7-AE00-5E32811B9B28}"/>
              </a:ext>
            </a:extLst>
          </p:cNvPr>
          <p:cNvSpPr>
            <a:spLocks noGrp="1"/>
          </p:cNvSpPr>
          <p:nvPr>
            <p:ph type="sldNum" sz="quarter" idx="5"/>
          </p:nvPr>
        </p:nvSpPr>
        <p:spPr/>
        <p:txBody>
          <a:bodyPr/>
          <a:lstStyle/>
          <a:p>
            <a:fld id="{825FC15E-7FD1-034A-9729-2C6FA6821FBB}" type="slidenum">
              <a:rPr lang="en-US" smtClean="0"/>
              <a:t>43</a:t>
            </a:fld>
            <a:endParaRPr lang="en-US"/>
          </a:p>
        </p:txBody>
      </p:sp>
    </p:spTree>
    <p:extLst>
      <p:ext uri="{BB962C8B-B14F-4D97-AF65-F5344CB8AC3E}">
        <p14:creationId xmlns:p14="http://schemas.microsoft.com/office/powerpoint/2010/main" val="2175806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0745E-A357-EA38-FB02-787546CFC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AF7CC-ED16-9E26-9181-B322AC163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D7B64F-1734-DD82-4B1B-79695E2EB8A9}"/>
              </a:ext>
            </a:extLst>
          </p:cNvPr>
          <p:cNvSpPr>
            <a:spLocks noGrp="1"/>
          </p:cNvSpPr>
          <p:nvPr>
            <p:ph type="body" idx="1"/>
          </p:nvPr>
        </p:nvSpPr>
        <p:spPr/>
        <p:txBody>
          <a:bodyPr/>
          <a:lstStyle/>
          <a:p>
            <a:pPr>
              <a:defRPr/>
            </a:pPr>
            <a:endParaRPr lang="en-US" dirty="0">
              <a:cs typeface="Calibri"/>
            </a:endParaRPr>
          </a:p>
          <a:p>
            <a:endParaRPr lang="en-US" dirty="0"/>
          </a:p>
        </p:txBody>
      </p:sp>
      <p:sp>
        <p:nvSpPr>
          <p:cNvPr id="4" name="Slide Number Placeholder 3">
            <a:extLst>
              <a:ext uri="{FF2B5EF4-FFF2-40B4-BE49-F238E27FC236}">
                <a16:creationId xmlns:a16="http://schemas.microsoft.com/office/drawing/2014/main" id="{A8A9ECCA-89C4-8A47-7BE5-EAC558F76256}"/>
              </a:ext>
            </a:extLst>
          </p:cNvPr>
          <p:cNvSpPr>
            <a:spLocks noGrp="1"/>
          </p:cNvSpPr>
          <p:nvPr>
            <p:ph type="sldNum" sz="quarter" idx="5"/>
          </p:nvPr>
        </p:nvSpPr>
        <p:spPr/>
        <p:txBody>
          <a:bodyPr/>
          <a:lstStyle/>
          <a:p>
            <a:fld id="{825FC15E-7FD1-034A-9729-2C6FA6821FBB}" type="slidenum">
              <a:rPr lang="en-US" smtClean="0"/>
              <a:t>44</a:t>
            </a:fld>
            <a:endParaRPr lang="en-US"/>
          </a:p>
        </p:txBody>
      </p:sp>
    </p:spTree>
    <p:extLst>
      <p:ext uri="{BB962C8B-B14F-4D97-AF65-F5344CB8AC3E}">
        <p14:creationId xmlns:p14="http://schemas.microsoft.com/office/powerpoint/2010/main" val="41841449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5C013-2DC1-C7A4-5C45-668A2F234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96E40-F883-3B67-959E-E4A6CA00DA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6D991-E3F5-A8E2-917B-9A851BAD9D34}"/>
              </a:ext>
            </a:extLst>
          </p:cNvPr>
          <p:cNvSpPr>
            <a:spLocks noGrp="1"/>
          </p:cNvSpPr>
          <p:nvPr>
            <p:ph type="body" idx="1"/>
          </p:nvPr>
        </p:nvSpPr>
        <p:spPr/>
        <p:txBody>
          <a:bodyPr/>
          <a:lstStyle/>
          <a:p>
            <a:pPr>
              <a:defRPr/>
            </a:pPr>
            <a:endParaRPr lang="en-US">
              <a:cs typeface="Calibri"/>
            </a:endParaRPr>
          </a:p>
          <a:p>
            <a:endParaRPr lang="en-US"/>
          </a:p>
        </p:txBody>
      </p:sp>
      <p:sp>
        <p:nvSpPr>
          <p:cNvPr id="4" name="Slide Number Placeholder 3">
            <a:extLst>
              <a:ext uri="{FF2B5EF4-FFF2-40B4-BE49-F238E27FC236}">
                <a16:creationId xmlns:a16="http://schemas.microsoft.com/office/drawing/2014/main" id="{B1C62BB7-9AF2-3B35-4B6E-2E8497CC05C9}"/>
              </a:ext>
            </a:extLst>
          </p:cNvPr>
          <p:cNvSpPr>
            <a:spLocks noGrp="1"/>
          </p:cNvSpPr>
          <p:nvPr>
            <p:ph type="sldNum" sz="quarter" idx="5"/>
          </p:nvPr>
        </p:nvSpPr>
        <p:spPr/>
        <p:txBody>
          <a:bodyPr/>
          <a:lstStyle/>
          <a:p>
            <a:fld id="{825FC15E-7FD1-034A-9729-2C6FA6821FBB}" type="slidenum">
              <a:rPr lang="en-US" smtClean="0"/>
              <a:t>45</a:t>
            </a:fld>
            <a:endParaRPr lang="en-US"/>
          </a:p>
        </p:txBody>
      </p:sp>
    </p:spTree>
    <p:extLst>
      <p:ext uri="{BB962C8B-B14F-4D97-AF65-F5344CB8AC3E}">
        <p14:creationId xmlns:p14="http://schemas.microsoft.com/office/powerpoint/2010/main" val="236375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9</a:t>
            </a:fld>
            <a:endParaRPr lang="en-US"/>
          </a:p>
        </p:txBody>
      </p:sp>
    </p:spTree>
    <p:extLst>
      <p:ext uri="{BB962C8B-B14F-4D97-AF65-F5344CB8AC3E}">
        <p14:creationId xmlns:p14="http://schemas.microsoft.com/office/powerpoint/2010/main" val="1048380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10</a:t>
            </a:fld>
            <a:endParaRPr lang="en-US"/>
          </a:p>
        </p:txBody>
      </p:sp>
    </p:spTree>
    <p:extLst>
      <p:ext uri="{BB962C8B-B14F-4D97-AF65-F5344CB8AC3E}">
        <p14:creationId xmlns:p14="http://schemas.microsoft.com/office/powerpoint/2010/main" val="676256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11</a:t>
            </a:fld>
            <a:endParaRPr lang="en-US"/>
          </a:p>
        </p:txBody>
      </p:sp>
    </p:spTree>
    <p:extLst>
      <p:ext uri="{BB962C8B-B14F-4D97-AF65-F5344CB8AC3E}">
        <p14:creationId xmlns:p14="http://schemas.microsoft.com/office/powerpoint/2010/main" val="2322815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12</a:t>
            </a:fld>
            <a:endParaRPr lang="en-US"/>
          </a:p>
        </p:txBody>
      </p:sp>
    </p:spTree>
    <p:extLst>
      <p:ext uri="{BB962C8B-B14F-4D97-AF65-F5344CB8AC3E}">
        <p14:creationId xmlns:p14="http://schemas.microsoft.com/office/powerpoint/2010/main" val="334116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13</a:t>
            </a:fld>
            <a:endParaRPr lang="en-US"/>
          </a:p>
        </p:txBody>
      </p:sp>
    </p:spTree>
    <p:extLst>
      <p:ext uri="{BB962C8B-B14F-4D97-AF65-F5344CB8AC3E}">
        <p14:creationId xmlns:p14="http://schemas.microsoft.com/office/powerpoint/2010/main" val="1866857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14</a:t>
            </a:fld>
            <a:endParaRPr lang="en-US"/>
          </a:p>
        </p:txBody>
      </p:sp>
    </p:spTree>
    <p:extLst>
      <p:ext uri="{BB962C8B-B14F-4D97-AF65-F5344CB8AC3E}">
        <p14:creationId xmlns:p14="http://schemas.microsoft.com/office/powerpoint/2010/main" val="1451285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EE377-B8E1-46C6-764E-35B9C88999D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a:solidFill>
                  <a:schemeClr val="bg1"/>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5466944"/>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2340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79841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647B6"/>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41106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0058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5341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rgbClr val="3647B6"/>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4505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3722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F6852-088F-2460-26AE-643C01A590A3}"/>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71838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5991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lue and white flag&#10;&#10;Description automatically generated with low confidence">
            <a:extLst>
              <a:ext uri="{FF2B5EF4-FFF2-40B4-BE49-F238E27FC236}">
                <a16:creationId xmlns:a16="http://schemas.microsoft.com/office/drawing/2014/main" id="{04FFFA98-BE84-F3D2-7C54-E616A2B54E57}"/>
              </a:ext>
            </a:extLst>
          </p:cNvPr>
          <p:cNvPicPr>
            <a:picLocks noChangeAspect="1"/>
          </p:cNvPicPr>
          <p:nvPr userDrawn="1"/>
        </p:nvPicPr>
        <p:blipFill>
          <a:blip r:embed="rId11"/>
          <a:stretch>
            <a:fillRect/>
          </a:stretch>
        </p:blipFill>
        <p:spPr>
          <a:xfrm>
            <a:off x="0" y="-1"/>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71230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hyperlink" Target="https://www.doe.mass.edu/mcas/tdd/math.html?section=testdesign" TargetMode="External"/><Relationship Id="rId2" Type="http://schemas.openxmlformats.org/officeDocument/2006/relationships/hyperlink" Target="https://www.doe.mass.edu/mcas/" TargetMode="External"/><Relationship Id="rId1" Type="http://schemas.openxmlformats.org/officeDocument/2006/relationships/slideLayout" Target="../slideLayouts/slideLayout2.xml"/><Relationship Id="rId6" Type="http://schemas.openxmlformats.org/officeDocument/2006/relationships/hyperlink" Target="http://mcas.pearsonsupport.com/student/" TargetMode="External"/><Relationship Id="rId5" Type="http://schemas.openxmlformats.org/officeDocument/2006/relationships/hyperlink" Target="http://mcas.pearsonsupport.com/released-items/math/" TargetMode="External"/><Relationship Id="rId4" Type="http://schemas.openxmlformats.org/officeDocument/2006/relationships/hyperlink" Target="https://www.doe.mass.edu/mcas/student/default.html"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mailto:mcas@mass.gov" TargetMode="External"/><Relationship Id="rId2" Type="http://schemas.openxmlformats.org/officeDocument/2006/relationships/hyperlink" Target="http://www.doe.mass.edu/mcas" TargetMode="External"/><Relationship Id="rId1" Type="http://schemas.openxmlformats.org/officeDocument/2006/relationships/slideLayout" Target="../slideLayouts/slideLayout2.xml"/><Relationship Id="rId4" Type="http://schemas.openxmlformats.org/officeDocument/2006/relationships/hyperlink" Target="http://mcasservicecenter.com/"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C4D94E-A9AA-62DE-5E4F-A297B528F86F}"/>
              </a:ext>
            </a:extLst>
          </p:cNvPr>
          <p:cNvSpPr>
            <a:spLocks noGrp="1"/>
          </p:cNvSpPr>
          <p:nvPr>
            <p:ph type="ctrTitle"/>
          </p:nvPr>
        </p:nvSpPr>
        <p:spPr>
          <a:xfrm>
            <a:off x="0" y="1714839"/>
            <a:ext cx="12191999" cy="2899591"/>
          </a:xfrm>
        </p:spPr>
        <p:txBody>
          <a:bodyPr>
            <a:normAutofit fontScale="90000"/>
          </a:bodyPr>
          <a:lstStyle/>
          <a:p>
            <a:pPr marL="0" marR="0" algn="ctr" fontAlgn="base">
              <a:spcBef>
                <a:spcPts val="0"/>
              </a:spcBef>
              <a:spcAft>
                <a:spcPts val="0"/>
              </a:spcAft>
            </a:pPr>
            <a:r>
              <a:rPr lang="en-US" sz="5300" dirty="0"/>
              <a:t>Scoring of Elementary School Mathematics</a:t>
            </a:r>
            <a:br>
              <a:rPr lang="en-US" sz="5300" dirty="0"/>
            </a:br>
            <a:br>
              <a:rPr lang="en-US" sz="5300" dirty="0"/>
            </a:br>
            <a:r>
              <a:rPr lang="en-US" sz="5300" dirty="0"/>
              <a:t>MCAS</a:t>
            </a:r>
            <a:br>
              <a:rPr lang="en-US" sz="5300" dirty="0"/>
            </a:br>
            <a:r>
              <a:rPr lang="en-US" sz="5300" dirty="0"/>
              <a:t>Constructed Response Questions</a:t>
            </a:r>
            <a:br>
              <a:rPr lang="en-US" dirty="0"/>
            </a:br>
            <a:endParaRPr lang="en-US" dirty="0"/>
          </a:p>
        </p:txBody>
      </p:sp>
      <p:sp>
        <p:nvSpPr>
          <p:cNvPr id="3" name="Subtitle 2">
            <a:extLst>
              <a:ext uri="{FF2B5EF4-FFF2-40B4-BE49-F238E27FC236}">
                <a16:creationId xmlns:a16="http://schemas.microsoft.com/office/drawing/2014/main" id="{451FB839-A537-685A-EE8C-AF8C11F1A27D}"/>
              </a:ext>
            </a:extLst>
          </p:cNvPr>
          <p:cNvSpPr>
            <a:spLocks noGrp="1"/>
          </p:cNvSpPr>
          <p:nvPr>
            <p:ph type="subTitle" idx="1"/>
          </p:nvPr>
        </p:nvSpPr>
        <p:spPr/>
        <p:txBody>
          <a:bodyPr/>
          <a:lstStyle/>
          <a:p>
            <a:r>
              <a:rPr lang="en-US" dirty="0"/>
              <a:t>February 27, 2024</a:t>
            </a:r>
          </a:p>
        </p:txBody>
      </p:sp>
    </p:spTree>
    <p:extLst>
      <p:ext uri="{BB962C8B-B14F-4D97-AF65-F5344CB8AC3E}">
        <p14:creationId xmlns:p14="http://schemas.microsoft.com/office/powerpoint/2010/main" val="1393598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8"/>
            <a:ext cx="10990385" cy="581044"/>
          </a:xfrm>
        </p:spPr>
        <p:txBody>
          <a:bodyPr>
            <a:normAutofit fontScale="90000"/>
          </a:bodyPr>
          <a:lstStyle/>
          <a:p>
            <a:pPr algn="ctr"/>
            <a:r>
              <a:rPr lang="en-US" sz="4000"/>
              <a:t>Elementary School Question Sample Response</a:t>
            </a:r>
          </a:p>
        </p:txBody>
      </p:sp>
      <p:sp>
        <p:nvSpPr>
          <p:cNvPr id="4" name="TextBox 18">
            <a:extLst>
              <a:ext uri="{FF2B5EF4-FFF2-40B4-BE49-F238E27FC236}">
                <a16:creationId xmlns:a16="http://schemas.microsoft.com/office/drawing/2014/main" id="{ADAFD36A-5BFB-4957-AC58-D6354E0B17D2}"/>
              </a:ext>
            </a:extLst>
          </p:cNvPr>
          <p:cNvSpPr txBox="1"/>
          <p:nvPr/>
        </p:nvSpPr>
        <p:spPr>
          <a:xfrm>
            <a:off x="9904335" y="747299"/>
            <a:ext cx="225951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3 of your Packet</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315330" y="1193031"/>
                <a:ext cx="11439668" cy="5097084"/>
              </a:xfrm>
            </p:spPr>
            <p:txBody>
              <a:bodyPr vert="horz" lIns="91440" tIns="45720" rIns="91440" bIns="45720" rtlCol="0" anchor="t">
                <a:noAutofit/>
              </a:bodyPr>
              <a:lstStyle/>
              <a:p>
                <a:r>
                  <a:rPr lang="en-US" sz="1800" b="1" dirty="0">
                    <a:solidFill>
                      <a:srgbClr val="333333"/>
                    </a:solidFill>
                    <a:latin typeface="Times New Roman" panose="02020603050405020304" pitchFamily="18" charset="0"/>
                    <a:cs typeface="Times New Roman" panose="02020603050405020304" pitchFamily="18" charset="0"/>
                  </a:rPr>
                  <a:t>Part A: </a:t>
                </a:r>
                <a:r>
                  <a:rPr lang="en-US" sz="1800" dirty="0">
                    <a:solidFill>
                      <a:srgbClr val="333333"/>
                    </a:solidFill>
                    <a:latin typeface="Times New Roman" panose="02020603050405020304" pitchFamily="18" charset="0"/>
                    <a:cs typeface="Times New Roman" panose="02020603050405020304" pitchFamily="18" charset="0"/>
                  </a:rPr>
                  <a:t>8 cubic inches </a:t>
                </a:r>
                <a:endParaRPr lang="en-US" sz="1800" dirty="0">
                  <a:solidFill>
                    <a:srgbClr val="3647B6"/>
                  </a:solidFill>
                  <a:latin typeface="Times New Roman" panose="02020603050405020304" pitchFamily="18" charset="0"/>
                  <a:cs typeface="Times New Roman" panose="02020603050405020304" pitchFamily="18" charset="0"/>
                </a:endParaRPr>
              </a:p>
              <a:p>
                <a:pPr marL="628650" lvl="1" indent="-171450">
                  <a:buFont typeface="Wingdings" panose="05000000000000000000" pitchFamily="2" charset="2"/>
                  <a:buChar char="Ø"/>
                </a:pPr>
                <a:r>
                  <a:rPr lang="en-US" sz="1800" dirty="0">
                    <a:solidFill>
                      <a:srgbClr val="3647B6"/>
                    </a:solidFill>
                    <a:latin typeface="Times New Roman" panose="02020603050405020304" pitchFamily="18" charset="0"/>
                    <a:cs typeface="Times New Roman" panose="02020603050405020304" pitchFamily="18" charset="0"/>
                  </a:rPr>
                  <a:t>  2 x 2 x 2 = 8</a:t>
                </a:r>
              </a:p>
              <a:p>
                <a:endParaRPr lang="en-US" sz="1800" dirty="0">
                  <a:solidFill>
                    <a:srgbClr val="333333"/>
                  </a:solidFill>
                  <a:latin typeface="Times New Roman" panose="02020603050405020304" pitchFamily="18" charset="0"/>
                  <a:cs typeface="Times New Roman" panose="02020603050405020304" pitchFamily="18" charset="0"/>
                </a:endParaRPr>
              </a:p>
              <a:p>
                <a:r>
                  <a:rPr lang="en-US" sz="1800" b="1" dirty="0">
                    <a:solidFill>
                      <a:srgbClr val="333333"/>
                    </a:solidFill>
                    <a:latin typeface="Times New Roman" panose="02020603050405020304" pitchFamily="18" charset="0"/>
                    <a:cs typeface="Times New Roman" panose="02020603050405020304" pitchFamily="18" charset="0"/>
                  </a:rPr>
                  <a:t>Part B: </a:t>
                </a:r>
                <a:r>
                  <a:rPr lang="en-US" sz="1800" dirty="0">
                    <a:solidFill>
                      <a:srgbClr val="333333"/>
                    </a:solidFill>
                    <a:latin typeface="Times New Roman" panose="02020603050405020304" pitchFamily="18" charset="0"/>
                    <a:cs typeface="Times New Roman" panose="02020603050405020304" pitchFamily="18" charset="0"/>
                  </a:rPr>
                  <a:t>2,880 cubic inches</a:t>
                </a:r>
                <a:endParaRPr lang="en-US" sz="1800" dirty="0">
                  <a:solidFill>
                    <a:srgbClr val="3647B6"/>
                  </a:solidFill>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Ø"/>
                </a:pPr>
                <a:r>
                  <a:rPr lang="en-US" sz="1800" dirty="0">
                    <a:solidFill>
                      <a:srgbClr val="3647B6"/>
                    </a:solidFill>
                    <a:latin typeface="Times New Roman" panose="02020603050405020304" pitchFamily="18" charset="0"/>
                    <a:cs typeface="Times New Roman" panose="02020603050405020304" pitchFamily="18" charset="0"/>
                  </a:rPr>
                  <a:t>12 x 240 = 2,880</a:t>
                </a:r>
              </a:p>
              <a:p>
                <a:endParaRPr lang="en-US" sz="1800" dirty="0">
                  <a:solidFill>
                    <a:srgbClr val="333333"/>
                  </a:solidFill>
                  <a:latin typeface="Times New Roman" panose="02020603050405020304" pitchFamily="18" charset="0"/>
                  <a:cs typeface="Times New Roman" panose="02020603050405020304" pitchFamily="18" charset="0"/>
                </a:endParaRPr>
              </a:p>
              <a:p>
                <a:r>
                  <a:rPr lang="en-US" sz="1800" b="1" dirty="0">
                    <a:solidFill>
                      <a:srgbClr val="333333"/>
                    </a:solidFill>
                    <a:latin typeface="Times New Roman" panose="02020603050405020304" pitchFamily="18" charset="0"/>
                    <a:cs typeface="Times New Roman" panose="02020603050405020304" pitchFamily="18" charset="0"/>
                  </a:rPr>
                  <a:t>Part C: </a:t>
                </a:r>
                <a:r>
                  <a:rPr lang="en-US" sz="1800" dirty="0">
                    <a:solidFill>
                      <a:srgbClr val="333333"/>
                    </a:solidFill>
                    <a:latin typeface="Times New Roman" panose="02020603050405020304" pitchFamily="18" charset="0"/>
                    <a:cs typeface="Times New Roman" panose="02020603050405020304" pitchFamily="18" charset="0"/>
                  </a:rPr>
                  <a:t>360</a:t>
                </a:r>
                <a:endParaRPr lang="en-US" sz="1800" dirty="0">
                  <a:solidFill>
                    <a:srgbClr val="3647B6"/>
                  </a:solidFill>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Ø"/>
                </a:pPr>
                <a14:m>
                  <m:oMath xmlns:m="http://schemas.openxmlformats.org/officeDocument/2006/math">
                    <m:box>
                      <m:boxPr>
                        <m:ctrlPr>
                          <a:rPr lang="en-US" sz="1800" i="1" smtClean="0">
                            <a:solidFill>
                              <a:srgbClr val="3647B6"/>
                            </a:solidFill>
                            <a:latin typeface="Cambria Math" panose="02040503050406030204" pitchFamily="18" charset="0"/>
                            <a:cs typeface="Times New Roman" panose="02020603050405020304" pitchFamily="18" charset="0"/>
                          </a:rPr>
                        </m:ctrlPr>
                      </m:boxPr>
                      <m:e>
                        <m:argPr>
                          <m:argSz m:val="-1"/>
                        </m:argPr>
                        <m:f>
                          <m:fPr>
                            <m:ctrlPr>
                              <a:rPr lang="en-US" sz="1800" i="1" smtClean="0">
                                <a:solidFill>
                                  <a:srgbClr val="3647B6"/>
                                </a:solidFill>
                                <a:latin typeface="Cambria Math" panose="02040503050406030204" pitchFamily="18" charset="0"/>
                                <a:cs typeface="Times New Roman" panose="02020603050405020304" pitchFamily="18" charset="0"/>
                              </a:rPr>
                            </m:ctrlPr>
                          </m:fPr>
                          <m:num>
                            <m:r>
                              <a:rPr lang="en-US" sz="1800" b="0" i="1" smtClean="0">
                                <a:solidFill>
                                  <a:srgbClr val="3647B6"/>
                                </a:solidFill>
                                <a:latin typeface="Cambria Math" panose="02040503050406030204" pitchFamily="18" charset="0"/>
                                <a:cs typeface="Times New Roman" panose="02020603050405020304" pitchFamily="18" charset="0"/>
                              </a:rPr>
                              <m:t>2880</m:t>
                            </m:r>
                          </m:num>
                          <m:den>
                            <m:r>
                              <a:rPr lang="en-US" sz="1800" b="0" i="1" smtClean="0">
                                <a:solidFill>
                                  <a:srgbClr val="3647B6"/>
                                </a:solidFill>
                                <a:latin typeface="Cambria Math" panose="02040503050406030204" pitchFamily="18" charset="0"/>
                                <a:cs typeface="Times New Roman" panose="02020603050405020304" pitchFamily="18" charset="0"/>
                              </a:rPr>
                              <m:t>8</m:t>
                            </m:r>
                          </m:den>
                        </m:f>
                      </m:e>
                    </m:box>
                  </m:oMath>
                </a14:m>
                <a:r>
                  <a:rPr lang="en-US" sz="1800" dirty="0">
                    <a:solidFill>
                      <a:srgbClr val="3647B6"/>
                    </a:solidFill>
                    <a:latin typeface="Times New Roman" panose="02020603050405020304" pitchFamily="18" charset="0"/>
                    <a:cs typeface="Times New Roman" panose="02020603050405020304" pitchFamily="18" charset="0"/>
                  </a:rPr>
                  <a:t> = 360</a:t>
                </a:r>
              </a:p>
              <a:p>
                <a:endParaRPr lang="en-US" sz="1800" dirty="0">
                  <a:solidFill>
                    <a:srgbClr val="333333"/>
                  </a:solidFill>
                  <a:latin typeface="Times New Roman" panose="02020603050405020304" pitchFamily="18" charset="0"/>
                  <a:cs typeface="Times New Roman" panose="02020603050405020304" pitchFamily="18" charset="0"/>
                </a:endParaRPr>
              </a:p>
              <a:p>
                <a:r>
                  <a:rPr lang="en-US" sz="1800" b="1" dirty="0">
                    <a:solidFill>
                      <a:srgbClr val="333333"/>
                    </a:solidFill>
                    <a:latin typeface="Times New Roman" panose="02020603050405020304" pitchFamily="18" charset="0"/>
                    <a:cs typeface="Times New Roman" panose="02020603050405020304" pitchFamily="18" charset="0"/>
                  </a:rPr>
                  <a:t>Part D: </a:t>
                </a:r>
                <a:r>
                  <a:rPr lang="en-US" sz="1800" b="1" i="1" dirty="0">
                    <a:solidFill>
                      <a:srgbClr val="333333"/>
                    </a:solidFill>
                    <a:latin typeface="Times New Roman" panose="02020603050405020304" pitchFamily="18" charset="0"/>
                    <a:cs typeface="Times New Roman" panose="02020603050405020304" pitchFamily="18" charset="0"/>
                  </a:rPr>
                  <a:t>h</a:t>
                </a:r>
                <a:r>
                  <a:rPr lang="en-US" sz="1800" dirty="0">
                    <a:solidFill>
                      <a:srgbClr val="333333"/>
                    </a:solidFill>
                    <a:latin typeface="Times New Roman" panose="02020603050405020304" pitchFamily="18" charset="0"/>
                    <a:cs typeface="Times New Roman" panose="02020603050405020304" pitchFamily="18" charset="0"/>
                  </a:rPr>
                  <a:t> = 10, </a:t>
                </a:r>
                <a:r>
                  <a:rPr lang="en-US" sz="2000" dirty="0">
                    <a:latin typeface="Script MT Bold" panose="03040602040607080904" pitchFamily="66" charset="0"/>
                    <a:ea typeface="STXingkai" panose="020B0503020204020204" pitchFamily="2" charset="-122"/>
                    <a:cs typeface="Vijaya" panose="020B0502040204020203" pitchFamily="18" charset="0"/>
                  </a:rPr>
                  <a:t>l</a:t>
                </a:r>
                <a:r>
                  <a:rPr lang="en-US" sz="1800" dirty="0">
                    <a:solidFill>
                      <a:srgbClr val="333333"/>
                    </a:solidFill>
                    <a:latin typeface="Script MT Bold" panose="03040602040607080904" pitchFamily="66" charset="0"/>
                    <a:ea typeface="STXingkai" panose="020B0503020204020204" pitchFamily="2" charset="-122"/>
                    <a:cs typeface="Vijaya" panose="020B0502040204020203" pitchFamily="18" charset="0"/>
                  </a:rPr>
                  <a:t> </a:t>
                </a:r>
                <a:r>
                  <a:rPr lang="en-US" sz="1800" dirty="0">
                    <a:solidFill>
                      <a:srgbClr val="333333"/>
                    </a:solidFill>
                    <a:latin typeface="Script MT Bold" panose="03040602040607080904" pitchFamily="66" charset="0"/>
                    <a:ea typeface="STXingkai" panose="020B0503020204020204" pitchFamily="2" charset="-122"/>
                    <a:cs typeface="Times New Roman" panose="02020603050405020304" pitchFamily="18" charset="0"/>
                  </a:rPr>
                  <a:t> </a:t>
                </a:r>
                <a:r>
                  <a:rPr lang="en-US" sz="1800" dirty="0">
                    <a:solidFill>
                      <a:srgbClr val="333333"/>
                    </a:solidFill>
                    <a:latin typeface="Times New Roman" panose="02020603050405020304" pitchFamily="18" charset="0"/>
                    <a:cs typeface="Times New Roman" panose="02020603050405020304" pitchFamily="18" charset="0"/>
                  </a:rPr>
                  <a:t>= 80, </a:t>
                </a:r>
                <a:r>
                  <a:rPr lang="en-US" sz="1800" b="1" i="1" dirty="0">
                    <a:solidFill>
                      <a:srgbClr val="333333"/>
                    </a:solidFill>
                    <a:latin typeface="Times New Roman" panose="02020603050405020304" pitchFamily="18" charset="0"/>
                    <a:cs typeface="Times New Roman" panose="02020603050405020304" pitchFamily="18" charset="0"/>
                  </a:rPr>
                  <a:t>w</a:t>
                </a:r>
                <a:r>
                  <a:rPr lang="en-US" sz="1800" dirty="0">
                    <a:solidFill>
                      <a:srgbClr val="333333"/>
                    </a:solidFill>
                    <a:latin typeface="Times New Roman" panose="02020603050405020304" pitchFamily="18" charset="0"/>
                    <a:cs typeface="Times New Roman" panose="02020603050405020304" pitchFamily="18" charset="0"/>
                  </a:rPr>
                  <a:t> =10</a:t>
                </a:r>
                <a:endParaRPr lang="en-US" sz="1800" dirty="0">
                  <a:solidFill>
                    <a:srgbClr val="3647B6"/>
                  </a:solidFill>
                  <a:latin typeface="Times New Roman" panose="02020603050405020304" pitchFamily="18" charset="0"/>
                  <a:cs typeface="Times New Roman" panose="02020603050405020304" pitchFamily="18" charset="0"/>
                </a:endParaRPr>
              </a:p>
              <a:p>
                <a:pPr marL="742950" lvl="1" indent="-285750">
                  <a:spcAft>
                    <a:spcPts val="600"/>
                  </a:spcAft>
                  <a:buFont typeface="Wingdings" panose="05000000000000000000" pitchFamily="2" charset="2"/>
                  <a:buChar char="Ø"/>
                </a:pPr>
                <a:r>
                  <a:rPr lang="en-US" sz="1800" dirty="0">
                    <a:solidFill>
                      <a:srgbClr val="3647B6"/>
                    </a:solidFill>
                    <a:latin typeface="Times New Roman" panose="02020603050405020304" pitchFamily="18" charset="0"/>
                    <a:cs typeface="Times New Roman" panose="02020603050405020304" pitchFamily="18" charset="0"/>
                  </a:rPr>
                  <a:t>10 x 80 x 10 = 8000 OR </a:t>
                </a:r>
              </a:p>
              <a:p>
                <a:pPr marL="742950" lvl="1" indent="-285750">
                  <a:spcAft>
                    <a:spcPts val="600"/>
                  </a:spcAft>
                  <a:buFont typeface="Wingdings" panose="05000000000000000000" pitchFamily="2" charset="2"/>
                  <a:buChar char="Ø"/>
                </a:pPr>
                <a:r>
                  <a:rPr lang="en-US" sz="1800" dirty="0">
                    <a:solidFill>
                      <a:srgbClr val="3647B6"/>
                    </a:solidFill>
                    <a:latin typeface="Times New Roman" panose="02020603050405020304" pitchFamily="18" charset="0"/>
                    <a:cs typeface="Times New Roman" panose="02020603050405020304" pitchFamily="18" charset="0"/>
                  </a:rPr>
                  <a:t>any set of dimensions that results in a volume of 8,000 cubic inches and in which each dimension is multiple of 2.</a:t>
                </a:r>
              </a:p>
              <a:p>
                <a:endParaRPr lang="en-US" sz="1600" dirty="0"/>
              </a:p>
              <a:p>
                <a:br>
                  <a:rPr lang="en-US" sz="1600" dirty="0"/>
                </a:br>
                <a:endParaRPr lang="en-US" sz="1600" dirty="0"/>
              </a:p>
            </p:txBody>
          </p:sp>
        </mc:Choice>
        <mc:Fallback xmlns="">
          <p:sp>
            <p:nvSpPr>
              <p:cNvPr id="3" name="Text Placeholder 2">
                <a:extLst>
                  <a:ext uri="{FF2B5EF4-FFF2-40B4-BE49-F238E27FC236}">
                    <a16:creationId xmlns:a16="http://schemas.microsoft.com/office/drawing/2014/main" id="{016D24D2-B23A-7E18-05C3-1A77A0F61E79}"/>
                  </a:ext>
                </a:extLst>
              </p:cNvPr>
              <p:cNvSpPr>
                <a:spLocks noGrp="1" noRot="1" noChangeAspect="1" noMove="1" noResize="1" noEditPoints="1" noAdjustHandles="1" noChangeArrowheads="1" noChangeShapeType="1" noTextEdit="1"/>
              </p:cNvSpPr>
              <p:nvPr>
                <p:ph type="body" idx="1"/>
              </p:nvPr>
            </p:nvSpPr>
            <p:spPr>
              <a:xfrm>
                <a:off x="315330" y="1193031"/>
                <a:ext cx="11439668" cy="5097084"/>
              </a:xfrm>
              <a:blipFill>
                <a:blip r:embed="rId3"/>
                <a:stretch>
                  <a:fillRect l="-480" t="-1196"/>
                </a:stretch>
              </a:blipFill>
            </p:spPr>
            <p:txBody>
              <a:bodyPr/>
              <a:lstStyle/>
              <a:p>
                <a:r>
                  <a:rPr lang="en-US">
                    <a:noFill/>
                  </a:rPr>
                  <a:t> </a:t>
                </a:r>
              </a:p>
            </p:txBody>
          </p:sp>
        </mc:Fallback>
      </mc:AlternateContent>
    </p:spTree>
    <p:extLst>
      <p:ext uri="{BB962C8B-B14F-4D97-AF65-F5344CB8AC3E}">
        <p14:creationId xmlns:p14="http://schemas.microsoft.com/office/powerpoint/2010/main" val="2484902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39028DA-5319-BA77-9B18-1A4DD6347F70}"/>
              </a:ext>
            </a:extLst>
          </p:cNvPr>
          <p:cNvSpPr txBox="1">
            <a:spLocks noGrp="1"/>
          </p:cNvSpPr>
          <p:nvPr>
            <p:ph type="title" idx="4294967295"/>
          </p:nvPr>
        </p:nvSpPr>
        <p:spPr>
          <a:xfrm>
            <a:off x="612128" y="93797"/>
            <a:ext cx="10990385" cy="800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6000" kern="1200">
                <a:solidFill>
                  <a:srgbClr val="3647B6"/>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3647B6"/>
                </a:solidFill>
                <a:effectLst/>
                <a:uLnTx/>
                <a:uFillTx/>
                <a:latin typeface="Arial"/>
                <a:ea typeface="+mj-ea"/>
                <a:cs typeface="Arial"/>
              </a:rPr>
              <a:t>Elementary Question Scoring Guide</a:t>
            </a:r>
            <a:endParaRPr kumimoji="0" lang="en-US" sz="4000" b="0" i="0" u="none" strike="noStrike" kern="1200" cap="none" spc="0" normalizeH="0" baseline="0" noProof="0" dirty="0">
              <a:ln>
                <a:noFill/>
              </a:ln>
              <a:solidFill>
                <a:srgbClr val="3647B6"/>
              </a:solidFill>
              <a:effectLst/>
              <a:uLnTx/>
              <a:uFillTx/>
              <a:latin typeface="Arial"/>
              <a:ea typeface="+mj-ea"/>
              <a:cs typeface="Arial"/>
            </a:endParaRPr>
          </a:p>
        </p:txBody>
      </p:sp>
      <p:sp>
        <p:nvSpPr>
          <p:cNvPr id="11" name="TextBox 18">
            <a:extLst>
              <a:ext uri="{FF2B5EF4-FFF2-40B4-BE49-F238E27FC236}">
                <a16:creationId xmlns:a16="http://schemas.microsoft.com/office/drawing/2014/main" id="{1E25B6C5-D74C-4912-A3B3-749C5B5FE892}"/>
              </a:ext>
            </a:extLst>
          </p:cNvPr>
          <p:cNvSpPr txBox="1"/>
          <p:nvPr/>
        </p:nvSpPr>
        <p:spPr>
          <a:xfrm>
            <a:off x="9932482" y="515651"/>
            <a:ext cx="225951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4 of your Packet</a:t>
            </a:r>
          </a:p>
        </p:txBody>
      </p:sp>
      <p:pic>
        <p:nvPicPr>
          <p:cNvPr id="7" name="Picture 6" descr="A scoring guide showing the possible scores and understanding levels of 4 (exemplary), 3 (good), 2 (fair), 1 ( minimal) or 0 (insufficient evidence of any understanding). Each description includes the domain, which is Measurement and Data, and the wording of the standard being assessed which is 5. MD.C.5.">
            <a:extLst>
              <a:ext uri="{FF2B5EF4-FFF2-40B4-BE49-F238E27FC236}">
                <a16:creationId xmlns:a16="http://schemas.microsoft.com/office/drawing/2014/main" id="{01FDCD49-51EB-FFD5-C6D3-2ABFD258A59E}"/>
              </a:ext>
            </a:extLst>
          </p:cNvPr>
          <p:cNvPicPr>
            <a:picLocks noChangeAspect="1"/>
          </p:cNvPicPr>
          <p:nvPr/>
        </p:nvPicPr>
        <p:blipFill>
          <a:blip r:embed="rId3"/>
          <a:stretch>
            <a:fillRect/>
          </a:stretch>
        </p:blipFill>
        <p:spPr>
          <a:xfrm>
            <a:off x="589486" y="894648"/>
            <a:ext cx="11070769" cy="5217394"/>
          </a:xfrm>
          <a:prstGeom prst="rect">
            <a:avLst/>
          </a:prstGeom>
        </p:spPr>
      </p:pic>
    </p:spTree>
    <p:extLst>
      <p:ext uri="{BB962C8B-B14F-4D97-AF65-F5344CB8AC3E}">
        <p14:creationId xmlns:p14="http://schemas.microsoft.com/office/powerpoint/2010/main" val="1295013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a:bodyPr>
          <a:lstStyle/>
          <a:p>
            <a:pPr algn="ctr"/>
            <a:r>
              <a:rPr lang="en-US" sz="4000" dirty="0">
                <a:latin typeface="Arial"/>
                <a:cs typeface="Arial"/>
              </a:rPr>
              <a:t>Elementary Question Scoring Notes</a:t>
            </a:r>
          </a:p>
        </p:txBody>
      </p:sp>
      <p:sp>
        <p:nvSpPr>
          <p:cNvPr id="4" name="TextBox 18">
            <a:extLst>
              <a:ext uri="{FF2B5EF4-FFF2-40B4-BE49-F238E27FC236}">
                <a16:creationId xmlns:a16="http://schemas.microsoft.com/office/drawing/2014/main" id="{1C35CDDE-D4D0-47FB-86A8-23007F187E40}"/>
              </a:ext>
            </a:extLst>
          </p:cNvPr>
          <p:cNvSpPr txBox="1"/>
          <p:nvPr/>
        </p:nvSpPr>
        <p:spPr>
          <a:xfrm>
            <a:off x="9932482" y="1002277"/>
            <a:ext cx="225951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5 of your Packet</a:t>
            </a:r>
          </a:p>
        </p:txBody>
      </p:sp>
      <p:sp>
        <p:nvSpPr>
          <p:cNvPr id="5" name="Text Placeholder 2">
            <a:extLst>
              <a:ext uri="{FF2B5EF4-FFF2-40B4-BE49-F238E27FC236}">
                <a16:creationId xmlns:a16="http://schemas.microsoft.com/office/drawing/2014/main" id="{7FF8B13C-996E-4387-908F-09949C4C1745}"/>
              </a:ext>
            </a:extLst>
          </p:cNvPr>
          <p:cNvSpPr txBox="1">
            <a:spLocks/>
          </p:cNvSpPr>
          <p:nvPr/>
        </p:nvSpPr>
        <p:spPr>
          <a:xfrm>
            <a:off x="224898" y="1310054"/>
            <a:ext cx="5294376" cy="4478496"/>
          </a:xfrm>
          <a:prstGeom prst="rect">
            <a:avLst/>
          </a:prstGeom>
          <a:ln>
            <a:solidFill>
              <a:schemeClr val="accent1"/>
            </a:solidFill>
          </a:ln>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600" b="1" dirty="0">
                <a:solidFill>
                  <a:srgbClr val="333333"/>
                </a:solidFill>
                <a:latin typeface="Times New Roman" panose="02020603050405020304" pitchFamily="18" charset="0"/>
                <a:cs typeface="Times New Roman" panose="02020603050405020304" pitchFamily="18" charset="0"/>
              </a:rPr>
              <a:t>Part A:</a:t>
            </a:r>
          </a:p>
          <a:p>
            <a:pPr marL="285750" indent="-285750">
              <a:buFont typeface="Wingdings" panose="05000000000000000000" pitchFamily="2" charset="2"/>
              <a:buChar char="Ø"/>
            </a:pPr>
            <a:r>
              <a:rPr lang="en-US" sz="1600" dirty="0">
                <a:solidFill>
                  <a:srgbClr val="333333"/>
                </a:solidFill>
                <a:latin typeface="Times New Roman" panose="02020603050405020304" pitchFamily="18" charset="0"/>
                <a:cs typeface="Times New Roman" panose="02020603050405020304" pitchFamily="18" charset="0"/>
              </a:rPr>
              <a:t>Must show 2 x 2 x 2 = 8 or 2</a:t>
            </a:r>
            <a:r>
              <a:rPr lang="en-US" sz="1600" baseline="30000" dirty="0">
                <a:solidFill>
                  <a:srgbClr val="333333"/>
                </a:solidFill>
                <a:latin typeface="Times New Roman" panose="02020603050405020304" pitchFamily="18" charset="0"/>
                <a:cs typeface="Times New Roman" panose="02020603050405020304" pitchFamily="18" charset="0"/>
              </a:rPr>
              <a:t>3</a:t>
            </a:r>
            <a:r>
              <a:rPr lang="en-US" sz="1600" dirty="0">
                <a:solidFill>
                  <a:srgbClr val="333333"/>
                </a:solidFill>
                <a:latin typeface="Times New Roman" panose="02020603050405020304" pitchFamily="18" charset="0"/>
                <a:cs typeface="Times New Roman" panose="02020603050405020304" pitchFamily="18" charset="0"/>
              </a:rPr>
              <a:t> = 8 for full credit.</a:t>
            </a:r>
          </a:p>
          <a:p>
            <a:pPr marL="285750" indent="-285750">
              <a:buFont typeface="Wingdings" panose="05000000000000000000" pitchFamily="2" charset="2"/>
              <a:buChar char="Ø"/>
            </a:pPr>
            <a:r>
              <a:rPr lang="en-US" sz="1600" dirty="0">
                <a:solidFill>
                  <a:srgbClr val="333333"/>
                </a:solidFill>
                <a:latin typeface="Times New Roman" panose="02020603050405020304" pitchFamily="18" charset="0"/>
                <a:cs typeface="Times New Roman" panose="02020603050405020304" pitchFamily="18" charset="0"/>
              </a:rPr>
              <a:t>Students are given the volume formula so, </a:t>
            </a:r>
            <a:r>
              <a:rPr lang="en-US" sz="1600" i="1" dirty="0">
                <a:solidFill>
                  <a:srgbClr val="333333"/>
                </a:solidFill>
                <a:latin typeface="Times New Roman" panose="02020603050405020304" pitchFamily="18" charset="0"/>
                <a:cs typeface="Times New Roman" panose="02020603050405020304" pitchFamily="18" charset="0"/>
              </a:rPr>
              <a:t>l</a:t>
            </a:r>
            <a:r>
              <a:rPr lang="en-US" sz="1600" dirty="0">
                <a:solidFill>
                  <a:srgbClr val="333333"/>
                </a:solidFill>
                <a:latin typeface="Times New Roman" panose="02020603050405020304" pitchFamily="18" charset="0"/>
                <a:cs typeface="Times New Roman" panose="02020603050405020304" pitchFamily="18" charset="0"/>
              </a:rPr>
              <a:t> x </a:t>
            </a:r>
            <a:r>
              <a:rPr lang="en-US" sz="1600" i="1" dirty="0">
                <a:solidFill>
                  <a:srgbClr val="333333"/>
                </a:solidFill>
                <a:latin typeface="Times New Roman" panose="02020603050405020304" pitchFamily="18" charset="0"/>
                <a:cs typeface="Times New Roman" panose="02020603050405020304" pitchFamily="18" charset="0"/>
              </a:rPr>
              <a:t>w</a:t>
            </a:r>
            <a:r>
              <a:rPr lang="en-US" sz="1600" dirty="0">
                <a:solidFill>
                  <a:srgbClr val="333333"/>
                </a:solidFill>
                <a:latin typeface="Times New Roman" panose="02020603050405020304" pitchFamily="18" charset="0"/>
                <a:cs typeface="Times New Roman" panose="02020603050405020304" pitchFamily="18" charset="0"/>
              </a:rPr>
              <a:t> x </a:t>
            </a:r>
            <a:r>
              <a:rPr lang="en-US" sz="1600" i="1" dirty="0">
                <a:solidFill>
                  <a:srgbClr val="333333"/>
                </a:solidFill>
                <a:latin typeface="Times New Roman" panose="02020603050405020304" pitchFamily="18" charset="0"/>
                <a:cs typeface="Times New Roman" panose="02020603050405020304" pitchFamily="18" charset="0"/>
              </a:rPr>
              <a:t>h</a:t>
            </a:r>
            <a:r>
              <a:rPr lang="en-US" sz="1600" dirty="0">
                <a:solidFill>
                  <a:srgbClr val="333333"/>
                </a:solidFill>
                <a:latin typeface="Times New Roman" panose="02020603050405020304" pitchFamily="18" charset="0"/>
                <a:cs typeface="Times New Roman" panose="02020603050405020304" pitchFamily="18" charset="0"/>
              </a:rPr>
              <a:t> = 8 is answer-only.</a:t>
            </a:r>
          </a:p>
          <a:p>
            <a:endParaRPr lang="en-US" sz="1600" b="1" dirty="0">
              <a:solidFill>
                <a:srgbClr val="333333"/>
              </a:solidFill>
              <a:latin typeface="Times New Roman" panose="02020603050405020304" pitchFamily="18" charset="0"/>
              <a:cs typeface="Times New Roman" panose="02020603050405020304" pitchFamily="18" charset="0"/>
            </a:endParaRPr>
          </a:p>
          <a:p>
            <a:r>
              <a:rPr lang="en-US" sz="1600" b="1" dirty="0">
                <a:solidFill>
                  <a:srgbClr val="333333"/>
                </a:solidFill>
                <a:latin typeface="Times New Roman" panose="02020603050405020304" pitchFamily="18" charset="0"/>
                <a:cs typeface="Times New Roman" panose="02020603050405020304" pitchFamily="18" charset="0"/>
              </a:rPr>
              <a:t>Part B: </a:t>
            </a:r>
          </a:p>
          <a:p>
            <a:pPr marL="342900" indent="-342900">
              <a:lnSpc>
                <a:spcPct val="107000"/>
              </a:lnSpc>
              <a:spcBef>
                <a:spcPts val="0"/>
              </a:spcBef>
              <a:buFont typeface="Wingdings" panose="05000000000000000000" pitchFamily="2" charset="2"/>
              <a:buChar char="Ø"/>
            </a:pPr>
            <a:r>
              <a:rPr lang="en-US" sz="1600" dirty="0">
                <a:solidFill>
                  <a:srgbClr val="333333"/>
                </a:solidFill>
                <a:latin typeface="Times New Roman" panose="02020603050405020304" pitchFamily="18" charset="0"/>
                <a:cs typeface="Times New Roman" panose="02020603050405020304" pitchFamily="18" charset="0"/>
              </a:rPr>
              <a:t>Must show 240 x 12 = 2,880 for full credit.</a:t>
            </a:r>
          </a:p>
          <a:p>
            <a:pPr marL="342900" indent="-342900">
              <a:lnSpc>
                <a:spcPct val="107000"/>
              </a:lnSpc>
              <a:spcBef>
                <a:spcPts val="0"/>
              </a:spcBef>
              <a:buFont typeface="Wingdings" panose="05000000000000000000" pitchFamily="2" charset="2"/>
              <a:buChar char="Ø"/>
            </a:pPr>
            <a:r>
              <a:rPr lang="en-US" sz="1600" dirty="0">
                <a:solidFill>
                  <a:srgbClr val="333333"/>
                </a:solidFill>
                <a:latin typeface="Times New Roman" panose="02020603050405020304" pitchFamily="18" charset="0"/>
                <a:cs typeface="Times New Roman" panose="02020603050405020304" pitchFamily="18" charset="0"/>
              </a:rPr>
              <a:t>Students are given the volume formula so, </a:t>
            </a:r>
            <a:r>
              <a:rPr lang="en-US" sz="1600" i="1" dirty="0">
                <a:solidFill>
                  <a:srgbClr val="333333"/>
                </a:solidFill>
                <a:latin typeface="Times New Roman" panose="02020603050405020304" pitchFamily="18" charset="0"/>
                <a:cs typeface="Times New Roman" panose="02020603050405020304" pitchFamily="18" charset="0"/>
              </a:rPr>
              <a:t>B</a:t>
            </a:r>
            <a:r>
              <a:rPr lang="en-US" sz="1600" dirty="0">
                <a:solidFill>
                  <a:srgbClr val="333333"/>
                </a:solidFill>
                <a:latin typeface="Times New Roman" panose="02020603050405020304" pitchFamily="18" charset="0"/>
                <a:cs typeface="Times New Roman" panose="02020603050405020304" pitchFamily="18" charset="0"/>
              </a:rPr>
              <a:t> x </a:t>
            </a:r>
            <a:r>
              <a:rPr lang="en-US" sz="1600" i="1" dirty="0">
                <a:solidFill>
                  <a:srgbClr val="333333"/>
                </a:solidFill>
                <a:latin typeface="Times New Roman" panose="02020603050405020304" pitchFamily="18" charset="0"/>
                <a:cs typeface="Times New Roman" panose="02020603050405020304" pitchFamily="18" charset="0"/>
              </a:rPr>
              <a:t>h</a:t>
            </a:r>
            <a:r>
              <a:rPr lang="en-US" sz="1600" dirty="0">
                <a:solidFill>
                  <a:srgbClr val="333333"/>
                </a:solidFill>
                <a:latin typeface="Times New Roman" panose="02020603050405020304" pitchFamily="18" charset="0"/>
                <a:cs typeface="Times New Roman" panose="02020603050405020304" pitchFamily="18" charset="0"/>
              </a:rPr>
              <a:t> = 2,880 is answer-only.</a:t>
            </a:r>
          </a:p>
          <a:p>
            <a:pPr marL="342900" indent="-342900">
              <a:lnSpc>
                <a:spcPct val="107000"/>
              </a:lnSpc>
              <a:spcBef>
                <a:spcPts val="0"/>
              </a:spcBef>
              <a:buFont typeface="Wingdings" panose="05000000000000000000" pitchFamily="2" charset="2"/>
              <a:buChar char="Ø"/>
            </a:pPr>
            <a:r>
              <a:rPr lang="en-US" sz="1600" dirty="0">
                <a:solidFill>
                  <a:srgbClr val="000000"/>
                </a:solidFill>
                <a:latin typeface="Times New Roman" panose="02020603050405020304" pitchFamily="18" charset="0"/>
                <a:cs typeface="Times New Roman" panose="02020603050405020304" pitchFamily="18" charset="0"/>
              </a:rPr>
              <a:t>Correct strategy with computation error is noted but okay.</a:t>
            </a:r>
          </a:p>
          <a:p>
            <a:pPr marL="342900" indent="-342900">
              <a:lnSpc>
                <a:spcPct val="107000"/>
              </a:lnSpc>
              <a:spcBef>
                <a:spcPts val="0"/>
              </a:spcBef>
              <a:buFont typeface="Wingdings" panose="05000000000000000000" pitchFamily="2" charset="2"/>
              <a:buChar char="Ø"/>
            </a:pPr>
            <a:endParaRPr lang="en-US" sz="1600" b="1" dirty="0">
              <a:solidFill>
                <a:srgbClr val="333333"/>
              </a:solidFill>
              <a:latin typeface="Times New Roman" panose="02020603050405020304" pitchFamily="18" charset="0"/>
              <a:cs typeface="Times New Roman" panose="02020603050405020304" pitchFamily="18" charset="0"/>
            </a:endParaRPr>
          </a:p>
          <a:p>
            <a:r>
              <a:rPr lang="en-US" sz="1600" b="1" dirty="0">
                <a:solidFill>
                  <a:srgbClr val="333333"/>
                </a:solidFill>
                <a:latin typeface="Times New Roman" panose="02020603050405020304" pitchFamily="18" charset="0"/>
                <a:cs typeface="Times New Roman" panose="02020603050405020304" pitchFamily="18" charset="0"/>
              </a:rPr>
              <a:t>Part C: </a:t>
            </a:r>
          </a:p>
          <a:p>
            <a:pPr marL="342900" indent="-342900">
              <a:lnSpc>
                <a:spcPct val="107000"/>
              </a:lnSpc>
              <a:spcBef>
                <a:spcPts val="0"/>
              </a:spcBef>
              <a:buFont typeface="Wingdings" panose="05000000000000000000" pitchFamily="2" charset="2"/>
              <a:buChar char="Ø"/>
            </a:pPr>
            <a:r>
              <a:rPr lang="en-US" sz="1600" dirty="0">
                <a:latin typeface="Times New Roman" panose="02020603050405020304" pitchFamily="18" charset="0"/>
                <a:ea typeface="Calibri" panose="020F0502020204030204" pitchFamily="34" charset="0"/>
                <a:cs typeface="Times New Roman" panose="02020603050405020304" pitchFamily="18" charset="0"/>
              </a:rPr>
              <a:t>Full c</a:t>
            </a:r>
            <a:r>
              <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redit is given for a correct answer based on an incorrect answer in part A and/or part B.</a:t>
            </a:r>
          </a:p>
          <a:p>
            <a:pPr marL="342900" indent="-342900">
              <a:lnSpc>
                <a:spcPct val="107000"/>
              </a:lnSpc>
              <a:spcBef>
                <a:spcPts val="0"/>
              </a:spcBef>
              <a:buFont typeface="Wingdings" panose="05000000000000000000" pitchFamily="2" charset="2"/>
              <a:buChar char="Ø"/>
            </a:pPr>
            <a:r>
              <a:rPr lang="en-US" sz="1600" dirty="0">
                <a:solidFill>
                  <a:srgbClr val="000000"/>
                </a:solidFill>
                <a:latin typeface="Times New Roman" panose="02020603050405020304" pitchFamily="18" charset="0"/>
                <a:cs typeface="Times New Roman" panose="02020603050405020304" pitchFamily="18" charset="0"/>
              </a:rPr>
              <a:t>Correct strategy with computation error is okay.</a:t>
            </a:r>
          </a:p>
          <a:p>
            <a:pPr marL="342900" indent="-342900">
              <a:lnSpc>
                <a:spcPct val="107000"/>
              </a:lnSpc>
              <a:spcBef>
                <a:spcPts val="0"/>
              </a:spcBef>
              <a:buFont typeface="Wingdings" panose="05000000000000000000" pitchFamily="2" charset="2"/>
              <a:buChar char="Ø"/>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Ø"/>
            </a:pPr>
            <a:endParaRPr lang="en-US" sz="1700" dirty="0">
              <a:effectLst/>
              <a:latin typeface="Calibri" panose="020F0502020204030204" pitchFamily="34" charset="0"/>
              <a:ea typeface="Calibri" panose="020F0502020204030204" pitchFamily="34" charset="0"/>
              <a:cs typeface="SymbolMT"/>
            </a:endParaRPr>
          </a:p>
          <a:p>
            <a:endParaRPr lang="en-US" sz="1400" b="1" dirty="0">
              <a:solidFill>
                <a:srgbClr val="333333"/>
              </a:solidFill>
              <a:latin typeface="Times New Roman" panose="02020603050405020304" pitchFamily="18" charset="0"/>
              <a:cs typeface="Times New Roman" panose="02020603050405020304" pitchFamily="18" charset="0"/>
            </a:endParaRPr>
          </a:p>
        </p:txBody>
      </p:sp>
      <p:sp>
        <p:nvSpPr>
          <p:cNvPr id="6" name="Text Placeholder 9">
            <a:extLst>
              <a:ext uri="{FF2B5EF4-FFF2-40B4-BE49-F238E27FC236}">
                <a16:creationId xmlns:a16="http://schemas.microsoft.com/office/drawing/2014/main" id="{D81B78F8-2BC5-41DA-9B1B-57DCA3BE914B}"/>
              </a:ext>
            </a:extLst>
          </p:cNvPr>
          <p:cNvSpPr>
            <a:spLocks noGrp="1"/>
          </p:cNvSpPr>
          <p:nvPr>
            <p:ph type="body" idx="1"/>
          </p:nvPr>
        </p:nvSpPr>
        <p:spPr>
          <a:xfrm>
            <a:off x="5887104" y="1310054"/>
            <a:ext cx="6099048" cy="1798906"/>
          </a:xfrm>
          <a:ln>
            <a:solidFill>
              <a:schemeClr val="accent1"/>
            </a:solidFill>
          </a:ln>
        </p:spPr>
        <p:txBody>
          <a:bodyPr>
            <a:normAutofit lnSpcReduction="10000"/>
          </a:bodyPr>
          <a:lstStyle/>
          <a:p>
            <a:pPr>
              <a:lnSpc>
                <a:spcPct val="107000"/>
              </a:lnSpc>
              <a:spcBef>
                <a:spcPts val="0"/>
              </a:spcBef>
            </a:pPr>
            <a:r>
              <a:rPr lang="en-US" sz="1800" b="1" dirty="0">
                <a:solidFill>
                  <a:srgbClr val="333333"/>
                </a:solidFill>
                <a:latin typeface="Times New Roman" panose="02020603050405020304" pitchFamily="18" charset="0"/>
                <a:cs typeface="Times New Roman" panose="02020603050405020304" pitchFamily="18" charset="0"/>
              </a:rPr>
              <a:t>Part D:</a:t>
            </a:r>
          </a:p>
          <a:p>
            <a:pPr marL="285750" indent="-285750">
              <a:buFont typeface="Wingdings" panose="05000000000000000000" pitchFamily="2" charset="2"/>
              <a:buChar char="Ø"/>
            </a:pPr>
            <a:r>
              <a:rPr lang="en-US" sz="1600" dirty="0">
                <a:latin typeface="Times New Roman" panose="02020603050405020304" pitchFamily="18" charset="0"/>
                <a:ea typeface="Calibri" panose="020F0502020204030204" pitchFamily="34" charset="0"/>
                <a:cs typeface="Times New Roman" panose="02020603050405020304" pitchFamily="18" charset="0"/>
              </a:rPr>
              <a:t>Full c</a:t>
            </a:r>
            <a:r>
              <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redit is given for a correct answer based on an incorrect answer in part A.</a:t>
            </a:r>
          </a:p>
          <a:p>
            <a:pPr marL="285750" indent="-285750">
              <a:buFont typeface="Wingdings" panose="05000000000000000000" pitchFamily="2" charset="2"/>
              <a:buChar char="Ø"/>
            </a:pPr>
            <a:r>
              <a:rPr lang="en-US" sz="1600" dirty="0">
                <a:latin typeface="Times New Roman" panose="02020603050405020304" pitchFamily="18" charset="0"/>
                <a:ea typeface="Calibri" panose="020F0502020204030204" pitchFamily="34" charset="0"/>
                <a:cs typeface="Times New Roman" panose="02020603050405020304" pitchFamily="18" charset="0"/>
              </a:rPr>
              <a:t>Full credit for dimensions and a volume of 8,000 without using an incorrect answer from part A.</a:t>
            </a:r>
          </a:p>
          <a:p>
            <a:pPr marL="285750" indent="-285750">
              <a:buFont typeface="Wingdings" panose="05000000000000000000" pitchFamily="2" charset="2"/>
              <a:buChar char="Ø"/>
            </a:pPr>
            <a:r>
              <a:rPr lang="en-US" sz="1600" dirty="0">
                <a:latin typeface="Times New Roman" panose="02020603050405020304" pitchFamily="18" charset="0"/>
                <a:ea typeface="Calibri" panose="020F0502020204030204" pitchFamily="34" charset="0"/>
                <a:cs typeface="Times New Roman" panose="02020603050405020304" pitchFamily="18" charset="0"/>
              </a:rPr>
              <a:t>Dimensions only is considered answer-only.</a:t>
            </a:r>
          </a:p>
          <a:p>
            <a:pPr marL="285750" indent="-285750">
              <a:buFont typeface="Wingdings" panose="05000000000000000000" pitchFamily="2" charset="2"/>
              <a:buChar char="Ø"/>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7" name="Text Placeholder 9">
            <a:extLst>
              <a:ext uri="{FF2B5EF4-FFF2-40B4-BE49-F238E27FC236}">
                <a16:creationId xmlns:a16="http://schemas.microsoft.com/office/drawing/2014/main" id="{CEA4FE58-8AAF-4C6A-A2AE-C2A15FB2C766}"/>
              </a:ext>
            </a:extLst>
          </p:cNvPr>
          <p:cNvSpPr txBox="1">
            <a:spLocks/>
          </p:cNvSpPr>
          <p:nvPr/>
        </p:nvSpPr>
        <p:spPr>
          <a:xfrm>
            <a:off x="6817552" y="3528162"/>
            <a:ext cx="4700532" cy="2019784"/>
          </a:xfrm>
          <a:prstGeom prst="rect">
            <a:avLst/>
          </a:prstGeom>
          <a:ln>
            <a:solidFill>
              <a:schemeClr val="accent1"/>
            </a:solidFill>
          </a:ln>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rtl="0" fontAlgn="base"/>
            <a:r>
              <a:rPr lang="en-US" sz="1800" b="1" i="0" u="sng" dirty="0">
                <a:solidFill>
                  <a:srgbClr val="000000"/>
                </a:solidFill>
                <a:effectLst/>
                <a:latin typeface="Times New Roman" panose="02020603050405020304" pitchFamily="18" charset="0"/>
                <a:cs typeface="Times New Roman" panose="02020603050405020304" pitchFamily="18" charset="0"/>
              </a:rPr>
              <a:t>Answer-only (</a:t>
            </a:r>
            <a:r>
              <a:rPr lang="en-US" sz="1600" i="1" u="sng" dirty="0">
                <a:solidFill>
                  <a:srgbClr val="000000"/>
                </a:solidFill>
                <a:effectLst/>
                <a:latin typeface="Times New Roman" panose="02020603050405020304" pitchFamily="18" charset="0"/>
                <a:cs typeface="Times New Roman" panose="02020603050405020304" pitchFamily="18" charset="0"/>
              </a:rPr>
              <a:t>possible in all parts</a:t>
            </a:r>
            <a:r>
              <a:rPr lang="en-US" sz="1800" b="1" i="0" u="sng" dirty="0">
                <a:solidFill>
                  <a:srgbClr val="000000"/>
                </a:solidFill>
                <a:effectLst/>
                <a:latin typeface="Times New Roman" panose="02020603050405020304" pitchFamily="18" charset="0"/>
                <a:cs typeface="Times New Roman" panose="02020603050405020304" pitchFamily="18" charset="0"/>
              </a:rPr>
              <a:t>): </a:t>
            </a:r>
          </a:p>
          <a:p>
            <a:pPr algn="l" rtl="0" fontAlgn="base"/>
            <a:endParaRPr lang="en-US" sz="800" b="1" dirty="0">
              <a:solidFill>
                <a:srgbClr val="000000"/>
              </a:solidFill>
              <a:latin typeface="Times New Roman" panose="02020603050405020304" pitchFamily="18" charset="0"/>
              <a:cs typeface="Times New Roman" panose="02020603050405020304" pitchFamily="18" charset="0"/>
            </a:endParaRPr>
          </a:p>
          <a:p>
            <a:pPr marL="285750" marR="0" indent="-285750">
              <a:lnSpc>
                <a:spcPct val="107000"/>
              </a:lnSpc>
              <a:spcBef>
                <a:spcPts val="0"/>
              </a:spcBef>
              <a:spcAft>
                <a:spcPts val="0"/>
              </a:spcAft>
              <a:buFont typeface="Wingdings" panose="05000000000000000000" pitchFamily="2" charset="2"/>
              <a:buChar char="Ø"/>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4 answers-only = 3 points</a:t>
            </a:r>
          </a:p>
          <a:p>
            <a:pPr marL="285750" marR="0" indent="-285750">
              <a:lnSpc>
                <a:spcPct val="107000"/>
              </a:lnSpc>
              <a:spcBef>
                <a:spcPts val="0"/>
              </a:spcBef>
              <a:spcAft>
                <a:spcPts val="0"/>
              </a:spcAft>
              <a:buFont typeface="Wingdings" panose="05000000000000000000" pitchFamily="2" charset="2"/>
              <a:buChar char="Ø"/>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 answers-only + 1 part = 3 points</a:t>
            </a:r>
          </a:p>
          <a:p>
            <a:pPr marL="285750" marR="0" indent="-285750">
              <a:lnSpc>
                <a:spcPct val="107000"/>
              </a:lnSpc>
              <a:spcBef>
                <a:spcPts val="0"/>
              </a:spcBef>
              <a:spcAft>
                <a:spcPts val="0"/>
              </a:spcAft>
              <a:buFont typeface="Wingdings" panose="05000000000000000000" pitchFamily="2" charset="2"/>
              <a:buChar char="Ø"/>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 or 2 </a:t>
            </a:r>
            <a:r>
              <a:rPr lang="en-US" sz="1600" i="0" dirty="0">
                <a:solidFill>
                  <a:srgbClr val="000000"/>
                </a:solidFill>
                <a:effectLst/>
                <a:latin typeface="Times New Roman" panose="02020603050405020304" pitchFamily="18" charset="0"/>
                <a:cs typeface="Times New Roman" panose="02020603050405020304" pitchFamily="18" charset="0"/>
              </a:rPr>
              <a:t>answer(s)-only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1 point</a:t>
            </a:r>
          </a:p>
          <a:p>
            <a:pPr marL="285750" marR="0" indent="-285750">
              <a:lnSpc>
                <a:spcPct val="107000"/>
              </a:lnSpc>
              <a:spcBef>
                <a:spcPts val="0"/>
              </a:spcBef>
              <a:spcAft>
                <a:spcPts val="0"/>
              </a:spcAft>
              <a:buFont typeface="Wingdings" panose="05000000000000000000" pitchFamily="2" charset="2"/>
              <a:buChar char="Ø"/>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 or 2 </a:t>
            </a:r>
            <a:r>
              <a:rPr lang="en-US" sz="1600" i="0" dirty="0">
                <a:solidFill>
                  <a:srgbClr val="000000"/>
                </a:solidFill>
                <a:effectLst/>
                <a:latin typeface="Times New Roman" panose="02020603050405020304" pitchFamily="18" charset="0"/>
                <a:cs typeface="Times New Roman" panose="02020603050405020304" pitchFamily="18" charset="0"/>
              </a:rPr>
              <a:t>answer(s)-only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+ 1 part = 2 points</a:t>
            </a:r>
          </a:p>
          <a:p>
            <a:pPr marL="285750" marR="0" indent="-285750">
              <a:lnSpc>
                <a:spcPct val="107000"/>
              </a:lnSpc>
              <a:spcBef>
                <a:spcPts val="0"/>
              </a:spcBef>
              <a:spcAft>
                <a:spcPts val="0"/>
              </a:spcAft>
              <a:buFont typeface="Wingdings" panose="05000000000000000000" pitchFamily="2" charset="2"/>
              <a:buChar char="Ø"/>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 or 2 </a:t>
            </a:r>
            <a:r>
              <a:rPr lang="en-US" sz="1600" i="0" dirty="0">
                <a:solidFill>
                  <a:srgbClr val="000000"/>
                </a:solidFill>
                <a:effectLst/>
                <a:latin typeface="Times New Roman" panose="02020603050405020304" pitchFamily="18" charset="0"/>
                <a:cs typeface="Times New Roman" panose="02020603050405020304" pitchFamily="18" charset="0"/>
              </a:rPr>
              <a:t>answer(s)-only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+ 2 parts = 3 points</a:t>
            </a:r>
          </a:p>
          <a:p>
            <a:pPr marL="285750" indent="-285750">
              <a:lnSpc>
                <a:spcPct val="107000"/>
              </a:lnSpc>
              <a:spcBef>
                <a:spcPts val="0"/>
              </a:spcBef>
              <a:buFont typeface="Wingdings" panose="05000000000000000000" pitchFamily="2" charset="2"/>
              <a:buChar char="Ø"/>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 answer-only + 3 correct parts = 4 points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holistically</a:t>
            </a:r>
          </a:p>
          <a:p>
            <a:pPr marL="285750" marR="0" indent="-285750">
              <a:lnSpc>
                <a:spcPct val="107000"/>
              </a:lnSpc>
              <a:spcBef>
                <a:spcPts val="0"/>
              </a:spcBef>
              <a:spcAft>
                <a:spcPts val="0"/>
              </a:spcAft>
              <a:buFont typeface="Wingdings" panose="05000000000000000000" pitchFamily="2" charset="2"/>
              <a:buChar char="Ø"/>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Bef>
                <a:spcPts val="0"/>
              </a:spcBef>
              <a:buSzPts val="1100"/>
              <a:buFont typeface="Wingdings" panose="05000000000000000000" pitchFamily="2" charset="2"/>
              <a:buChar char="Ø"/>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16264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581043"/>
          </a:xfrm>
        </p:spPr>
        <p:txBody>
          <a:bodyPr vert="horz" lIns="91440" tIns="45720" rIns="91440" bIns="45720" rtlCol="0" anchor="b">
            <a:noAutofit/>
          </a:bodyPr>
          <a:lstStyle/>
          <a:p>
            <a:r>
              <a:rPr lang="en-US" sz="3600">
                <a:latin typeface="Arial"/>
                <a:cs typeface="Arial"/>
              </a:rPr>
              <a:t>Training Response: Score 4</a:t>
            </a:r>
          </a:p>
        </p:txBody>
      </p:sp>
      <p:sp>
        <p:nvSpPr>
          <p:cNvPr id="20" name="TextBox 18">
            <a:extLst>
              <a:ext uri="{FF2B5EF4-FFF2-40B4-BE49-F238E27FC236}">
                <a16:creationId xmlns:a16="http://schemas.microsoft.com/office/drawing/2014/main" id="{3502FAEA-4062-4711-BC71-740D6357CF83}"/>
              </a:ext>
            </a:extLst>
          </p:cNvPr>
          <p:cNvSpPr txBox="1"/>
          <p:nvPr/>
        </p:nvSpPr>
        <p:spPr>
          <a:xfrm>
            <a:off x="9650147" y="488651"/>
            <a:ext cx="225951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7 of your Packet</a:t>
            </a:r>
          </a:p>
        </p:txBody>
      </p:sp>
      <p:pic>
        <p:nvPicPr>
          <p:cNvPr id="4" name="Picture 3" descr="Part A response: 2 cubed equals 8 in. Note: incorrect units are ignored. Part B response: 240 in times 12 in equals 2880 in. Note: incorrect units are ignored.  Part C response: 2880 divided by 8 equals 360. Part D response: L equals 40, W equals 20, H equals 10,  (40 times 20) times 10 equals 8000. This response earns a 4 for all parts correct and complete.">
            <a:extLst>
              <a:ext uri="{FF2B5EF4-FFF2-40B4-BE49-F238E27FC236}">
                <a16:creationId xmlns:a16="http://schemas.microsoft.com/office/drawing/2014/main" id="{00DC1007-4B23-127E-7ABD-6AF9BCFB13E6}"/>
              </a:ext>
            </a:extLst>
          </p:cNvPr>
          <p:cNvPicPr>
            <a:picLocks noChangeAspect="1"/>
          </p:cNvPicPr>
          <p:nvPr/>
        </p:nvPicPr>
        <p:blipFill>
          <a:blip r:embed="rId3"/>
          <a:stretch>
            <a:fillRect/>
          </a:stretch>
        </p:blipFill>
        <p:spPr>
          <a:xfrm>
            <a:off x="522304" y="936923"/>
            <a:ext cx="11147391" cy="5164127"/>
          </a:xfrm>
          <a:prstGeom prst="rect">
            <a:avLst/>
          </a:prstGeom>
        </p:spPr>
      </p:pic>
    </p:spTree>
    <p:extLst>
      <p:ext uri="{BB962C8B-B14F-4D97-AF65-F5344CB8AC3E}">
        <p14:creationId xmlns:p14="http://schemas.microsoft.com/office/powerpoint/2010/main" val="2656648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581043"/>
          </a:xfrm>
        </p:spPr>
        <p:txBody>
          <a:bodyPr vert="horz" lIns="91440" tIns="45720" rIns="91440" bIns="45720" rtlCol="0" anchor="b">
            <a:noAutofit/>
          </a:bodyPr>
          <a:lstStyle/>
          <a:p>
            <a:r>
              <a:rPr lang="en-US" sz="3600">
                <a:latin typeface="Arial"/>
                <a:cs typeface="Arial"/>
              </a:rPr>
              <a:t>Training Response: Score 3</a:t>
            </a:r>
          </a:p>
        </p:txBody>
      </p:sp>
      <p:sp>
        <p:nvSpPr>
          <p:cNvPr id="12" name="TextBox 18">
            <a:extLst>
              <a:ext uri="{FF2B5EF4-FFF2-40B4-BE49-F238E27FC236}">
                <a16:creationId xmlns:a16="http://schemas.microsoft.com/office/drawing/2014/main" id="{838E7348-9FAD-4139-9E39-BE57275E410C}"/>
              </a:ext>
            </a:extLst>
          </p:cNvPr>
          <p:cNvSpPr txBox="1"/>
          <p:nvPr/>
        </p:nvSpPr>
        <p:spPr>
          <a:xfrm>
            <a:off x="9675628" y="444746"/>
            <a:ext cx="225951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8 of your Packet</a:t>
            </a:r>
          </a:p>
        </p:txBody>
      </p:sp>
      <p:pic>
        <p:nvPicPr>
          <p:cNvPr id="4" name="Picture 3" descr="Part A response: The volume of each block is 8 cubic inches. How I got 8 was I multiplied 2 times 2 times 2 and got 8.  Part B response:  The volume of the carton is 2,880 cubic inches. how I got 2,880 is I multiplied 240 times 12 because the base area is 240 cubic inches and the height of the carton is 12 cubic inches high. Note:  In addition to showing their work, this students provides an explanation. Incorrect units for base area and height are ignored. This response earns a 3 for Parts A, B, and C correct and complete.">
            <a:extLst>
              <a:ext uri="{FF2B5EF4-FFF2-40B4-BE49-F238E27FC236}">
                <a16:creationId xmlns:a16="http://schemas.microsoft.com/office/drawing/2014/main" id="{D26EDD54-6CF5-235C-8154-9C8C012950C0}"/>
              </a:ext>
            </a:extLst>
          </p:cNvPr>
          <p:cNvPicPr>
            <a:picLocks noChangeAspect="1"/>
          </p:cNvPicPr>
          <p:nvPr/>
        </p:nvPicPr>
        <p:blipFill>
          <a:blip r:embed="rId3"/>
          <a:stretch>
            <a:fillRect/>
          </a:stretch>
        </p:blipFill>
        <p:spPr>
          <a:xfrm>
            <a:off x="554173" y="1025789"/>
            <a:ext cx="11241190" cy="5050158"/>
          </a:xfrm>
          <a:prstGeom prst="rect">
            <a:avLst/>
          </a:prstGeom>
        </p:spPr>
      </p:pic>
    </p:spTree>
    <p:extLst>
      <p:ext uri="{BB962C8B-B14F-4D97-AF65-F5344CB8AC3E}">
        <p14:creationId xmlns:p14="http://schemas.microsoft.com/office/powerpoint/2010/main" val="59914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800851"/>
          </a:xfrm>
        </p:spPr>
        <p:txBody>
          <a:bodyPr vert="horz" lIns="91440" tIns="45720" rIns="91440" bIns="45720" rtlCol="0" anchor="b">
            <a:noAutofit/>
          </a:bodyPr>
          <a:lstStyle/>
          <a:p>
            <a:r>
              <a:rPr lang="en-US" sz="3600">
                <a:latin typeface="Arial"/>
                <a:cs typeface="Arial"/>
              </a:rPr>
              <a:t>Training Response: Score 3 Cont’d</a:t>
            </a:r>
          </a:p>
        </p:txBody>
      </p:sp>
      <p:sp>
        <p:nvSpPr>
          <p:cNvPr id="10" name="TextBox 18">
            <a:extLst>
              <a:ext uri="{FF2B5EF4-FFF2-40B4-BE49-F238E27FC236}">
                <a16:creationId xmlns:a16="http://schemas.microsoft.com/office/drawing/2014/main" id="{CDDB375F-4BF2-407B-B75C-CECCBDEB94C8}"/>
              </a:ext>
            </a:extLst>
          </p:cNvPr>
          <p:cNvSpPr txBox="1"/>
          <p:nvPr/>
        </p:nvSpPr>
        <p:spPr>
          <a:xfrm>
            <a:off x="9675628" y="444746"/>
            <a:ext cx="225951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8 of your Packet</a:t>
            </a:r>
          </a:p>
        </p:txBody>
      </p:sp>
      <p:pic>
        <p:nvPicPr>
          <p:cNvPr id="4" name="Picture 3" descr="Part C response: The greatest number of blocks that you can fit in one carton is 360 blocks. How I got 360 cubic inches is I divided 2,880 divided by 8 and got 360 blocks. Note: In addition to showing their work, this student provides an explanation. Part D response: The measurements in inches of the larger cartons length, width, and height could be 10 (Length) 100 (Width) and 10 (Height) and 10 times 100 times 10 equals 1,000. This response earns a 3 for Parts A, B, and C correct and complete.">
            <a:extLst>
              <a:ext uri="{FF2B5EF4-FFF2-40B4-BE49-F238E27FC236}">
                <a16:creationId xmlns:a16="http://schemas.microsoft.com/office/drawing/2014/main" id="{3B0DDC3D-7C1F-AA70-71AE-12439AA6A4F6}"/>
              </a:ext>
            </a:extLst>
          </p:cNvPr>
          <p:cNvPicPr>
            <a:picLocks noChangeAspect="1"/>
          </p:cNvPicPr>
          <p:nvPr/>
        </p:nvPicPr>
        <p:blipFill>
          <a:blip r:embed="rId3"/>
          <a:stretch>
            <a:fillRect/>
          </a:stretch>
        </p:blipFill>
        <p:spPr>
          <a:xfrm>
            <a:off x="566974" y="1209150"/>
            <a:ext cx="10908442" cy="4782576"/>
          </a:xfrm>
          <a:prstGeom prst="rect">
            <a:avLst/>
          </a:prstGeom>
        </p:spPr>
      </p:pic>
    </p:spTree>
    <p:extLst>
      <p:ext uri="{BB962C8B-B14F-4D97-AF65-F5344CB8AC3E}">
        <p14:creationId xmlns:p14="http://schemas.microsoft.com/office/powerpoint/2010/main" val="917149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581043"/>
          </a:xfrm>
        </p:spPr>
        <p:txBody>
          <a:bodyPr vert="horz" lIns="91440" tIns="45720" rIns="91440" bIns="45720" rtlCol="0" anchor="b">
            <a:noAutofit/>
          </a:bodyPr>
          <a:lstStyle/>
          <a:p>
            <a:r>
              <a:rPr lang="en-US" sz="3600">
                <a:latin typeface="Arial"/>
                <a:cs typeface="Arial"/>
              </a:rPr>
              <a:t>Training Response: Score 2</a:t>
            </a:r>
          </a:p>
        </p:txBody>
      </p:sp>
      <p:sp>
        <p:nvSpPr>
          <p:cNvPr id="16" name="TextBox 18">
            <a:extLst>
              <a:ext uri="{FF2B5EF4-FFF2-40B4-BE49-F238E27FC236}">
                <a16:creationId xmlns:a16="http://schemas.microsoft.com/office/drawing/2014/main" id="{DD5A94C5-7298-49B3-94AA-E5BE2B28CE73}"/>
              </a:ext>
            </a:extLst>
          </p:cNvPr>
          <p:cNvSpPr txBox="1"/>
          <p:nvPr/>
        </p:nvSpPr>
        <p:spPr>
          <a:xfrm>
            <a:off x="9675627" y="45783"/>
            <a:ext cx="225951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9 of your Packet</a:t>
            </a:r>
          </a:p>
        </p:txBody>
      </p:sp>
      <p:pic>
        <p:nvPicPr>
          <p:cNvPr id="12" name="Picture 11" descr="Part A response: 2 times 3 equals 6. Part B response: 240 times 12 equals 2,880. Note: okay without units. Part C response: 2,880 divided by 6 equals 480. Note: Student correctly used an incorrect answer from Part A to respond to Part C. Part D response: 1,000 times 480 equals 120,000.  This response earns a 2 for Parts C and D correct and complete.">
            <a:extLst>
              <a:ext uri="{FF2B5EF4-FFF2-40B4-BE49-F238E27FC236}">
                <a16:creationId xmlns:a16="http://schemas.microsoft.com/office/drawing/2014/main" id="{558FF4CE-8D1E-9F33-9DFF-80F0F1C4FB13}"/>
              </a:ext>
            </a:extLst>
          </p:cNvPr>
          <p:cNvPicPr>
            <a:picLocks noChangeAspect="1"/>
          </p:cNvPicPr>
          <p:nvPr/>
        </p:nvPicPr>
        <p:blipFill>
          <a:blip r:embed="rId3"/>
          <a:stretch>
            <a:fillRect/>
          </a:stretch>
        </p:blipFill>
        <p:spPr>
          <a:xfrm>
            <a:off x="569989" y="973374"/>
            <a:ext cx="11140117" cy="4922100"/>
          </a:xfrm>
          <a:prstGeom prst="rect">
            <a:avLst/>
          </a:prstGeom>
        </p:spPr>
      </p:pic>
    </p:spTree>
    <p:extLst>
      <p:ext uri="{BB962C8B-B14F-4D97-AF65-F5344CB8AC3E}">
        <p14:creationId xmlns:p14="http://schemas.microsoft.com/office/powerpoint/2010/main" val="261205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589017"/>
          </a:xfrm>
        </p:spPr>
        <p:txBody>
          <a:bodyPr vert="horz" lIns="91440" tIns="45720" rIns="91440" bIns="45720" rtlCol="0" anchor="b">
            <a:noAutofit/>
          </a:bodyPr>
          <a:lstStyle/>
          <a:p>
            <a:r>
              <a:rPr lang="en-US" sz="3600">
                <a:latin typeface="Arial"/>
                <a:cs typeface="Arial"/>
              </a:rPr>
              <a:t>Training Response: Score 1</a:t>
            </a:r>
          </a:p>
        </p:txBody>
      </p:sp>
      <p:sp>
        <p:nvSpPr>
          <p:cNvPr id="12" name="TextBox 18">
            <a:extLst>
              <a:ext uri="{FF2B5EF4-FFF2-40B4-BE49-F238E27FC236}">
                <a16:creationId xmlns:a16="http://schemas.microsoft.com/office/drawing/2014/main" id="{8E0CF678-1EF9-434F-B306-AFB0072A1B6E}"/>
              </a:ext>
            </a:extLst>
          </p:cNvPr>
          <p:cNvSpPr txBox="1"/>
          <p:nvPr/>
        </p:nvSpPr>
        <p:spPr>
          <a:xfrm>
            <a:off x="9675628" y="444746"/>
            <a:ext cx="225951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10 of your Packet</a:t>
            </a:r>
          </a:p>
        </p:txBody>
      </p:sp>
      <p:pic>
        <p:nvPicPr>
          <p:cNvPr id="4" name="Picture 3" descr="Part A response: 2 times 2 times 2 equals 8. Note: Okay without units. Part B response: 252 is the volumes. Part C response: 1,000 blocks. Part D response: 50 in 50 length 40 height. This response earns a 1 for Part A correct and complete.">
            <a:extLst>
              <a:ext uri="{FF2B5EF4-FFF2-40B4-BE49-F238E27FC236}">
                <a16:creationId xmlns:a16="http://schemas.microsoft.com/office/drawing/2014/main" id="{86F9617B-53A3-55EC-8278-D317A3AF128B}"/>
              </a:ext>
            </a:extLst>
          </p:cNvPr>
          <p:cNvPicPr>
            <a:picLocks noChangeAspect="1"/>
          </p:cNvPicPr>
          <p:nvPr/>
        </p:nvPicPr>
        <p:blipFill>
          <a:blip r:embed="rId3"/>
          <a:stretch>
            <a:fillRect/>
          </a:stretch>
        </p:blipFill>
        <p:spPr>
          <a:xfrm>
            <a:off x="575463" y="1111011"/>
            <a:ext cx="11041073" cy="4964936"/>
          </a:xfrm>
          <a:prstGeom prst="rect">
            <a:avLst/>
          </a:prstGeom>
        </p:spPr>
      </p:pic>
    </p:spTree>
    <p:extLst>
      <p:ext uri="{BB962C8B-B14F-4D97-AF65-F5344CB8AC3E}">
        <p14:creationId xmlns:p14="http://schemas.microsoft.com/office/powerpoint/2010/main" val="2271790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589017"/>
          </a:xfrm>
        </p:spPr>
        <p:txBody>
          <a:bodyPr vert="horz" lIns="91440" tIns="45720" rIns="91440" bIns="45720" rtlCol="0" anchor="b">
            <a:noAutofit/>
          </a:bodyPr>
          <a:lstStyle/>
          <a:p>
            <a:r>
              <a:rPr lang="en-US" sz="3600">
                <a:latin typeface="Arial"/>
                <a:cs typeface="Arial"/>
              </a:rPr>
              <a:t>Training Response: Score 0</a:t>
            </a:r>
          </a:p>
        </p:txBody>
      </p:sp>
      <p:sp>
        <p:nvSpPr>
          <p:cNvPr id="13" name="TextBox 18">
            <a:extLst>
              <a:ext uri="{FF2B5EF4-FFF2-40B4-BE49-F238E27FC236}">
                <a16:creationId xmlns:a16="http://schemas.microsoft.com/office/drawing/2014/main" id="{13707CAC-D3F6-4EB7-9221-5053453DBDC3}"/>
              </a:ext>
            </a:extLst>
          </p:cNvPr>
          <p:cNvSpPr txBox="1"/>
          <p:nvPr/>
        </p:nvSpPr>
        <p:spPr>
          <a:xfrm>
            <a:off x="9675628" y="444746"/>
            <a:ext cx="225951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11 of your Packet</a:t>
            </a:r>
          </a:p>
        </p:txBody>
      </p:sp>
      <p:pic>
        <p:nvPicPr>
          <p:cNvPr id="14" name="Picture 13" descr="Part A response: 16 cubic inches because I can see 2 times 2 times 2 times 2 equals 16. Note: student included an extra 2. Part B response: The carton has a base of 288 cubic units. Note: Without work shown, we cannot assume that this is a transcription error. This response earns a 0 for no parts correct.">
            <a:extLst>
              <a:ext uri="{FF2B5EF4-FFF2-40B4-BE49-F238E27FC236}">
                <a16:creationId xmlns:a16="http://schemas.microsoft.com/office/drawing/2014/main" id="{E3D6904E-B5BC-477A-AAC7-25553F8E56F0}"/>
              </a:ext>
            </a:extLst>
          </p:cNvPr>
          <p:cNvPicPr>
            <a:picLocks noChangeAspect="1"/>
          </p:cNvPicPr>
          <p:nvPr/>
        </p:nvPicPr>
        <p:blipFill>
          <a:blip r:embed="rId3"/>
          <a:stretch>
            <a:fillRect/>
          </a:stretch>
        </p:blipFill>
        <p:spPr>
          <a:xfrm>
            <a:off x="583914" y="1178143"/>
            <a:ext cx="11024171" cy="4877882"/>
          </a:xfrm>
          <a:prstGeom prst="rect">
            <a:avLst/>
          </a:prstGeom>
        </p:spPr>
      </p:pic>
    </p:spTree>
    <p:extLst>
      <p:ext uri="{BB962C8B-B14F-4D97-AF65-F5344CB8AC3E}">
        <p14:creationId xmlns:p14="http://schemas.microsoft.com/office/powerpoint/2010/main" val="1697399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35003-93F4-4022-A976-93D4249E0EFC}"/>
              </a:ext>
            </a:extLst>
          </p:cNvPr>
          <p:cNvSpPr>
            <a:spLocks noGrp="1"/>
          </p:cNvSpPr>
          <p:nvPr>
            <p:ph type="title"/>
          </p:nvPr>
        </p:nvSpPr>
        <p:spPr/>
        <p:txBody>
          <a:bodyPr>
            <a:normAutofit/>
          </a:bodyPr>
          <a:lstStyle/>
          <a:p>
            <a:r>
              <a:rPr lang="en-US" sz="3600" dirty="0"/>
              <a:t>Individual Practice of Scoring Student Responses</a:t>
            </a:r>
          </a:p>
        </p:txBody>
      </p:sp>
      <p:sp>
        <p:nvSpPr>
          <p:cNvPr id="4" name="Text Placeholder 2">
            <a:extLst>
              <a:ext uri="{FF2B5EF4-FFF2-40B4-BE49-F238E27FC236}">
                <a16:creationId xmlns:a16="http://schemas.microsoft.com/office/drawing/2014/main" id="{AAE72804-ABDB-4BCE-9B05-77C2C80FAE0A}"/>
              </a:ext>
            </a:extLst>
          </p:cNvPr>
          <p:cNvSpPr txBox="1">
            <a:spLocks/>
          </p:cNvSpPr>
          <p:nvPr/>
        </p:nvSpPr>
        <p:spPr>
          <a:xfrm>
            <a:off x="467029" y="2118316"/>
            <a:ext cx="10990385" cy="392288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dirty="0">
                <a:latin typeface="Times New Roman"/>
                <a:cs typeface="Times New Roman"/>
              </a:rPr>
              <a:t>Question 1:</a:t>
            </a:r>
            <a:r>
              <a:rPr lang="en-US" dirty="0">
                <a:latin typeface="Times New Roman"/>
                <a:cs typeface="Times New Roman"/>
              </a:rPr>
              <a:t> </a:t>
            </a:r>
            <a:r>
              <a:rPr lang="en-US" dirty="0">
                <a:solidFill>
                  <a:srgbClr val="000000"/>
                </a:solidFill>
                <a:latin typeface="Times New Roman"/>
                <a:cs typeface="Times New Roman"/>
              </a:rPr>
              <a:t>5-MD.C.5</a:t>
            </a:r>
            <a:r>
              <a:rPr lang="en-US" dirty="0">
                <a:solidFill>
                  <a:srgbClr val="898989"/>
                </a:solidFill>
                <a:latin typeface="Times New Roman"/>
                <a:cs typeface="Times New Roman"/>
              </a:rPr>
              <a:t> </a:t>
            </a:r>
            <a:r>
              <a:rPr lang="en-US" dirty="0">
                <a:solidFill>
                  <a:srgbClr val="000000"/>
                </a:solidFill>
                <a:latin typeface="Times New Roman"/>
                <a:cs typeface="Times New Roman"/>
              </a:rPr>
              <a:t> </a:t>
            </a:r>
            <a:r>
              <a:rPr lang="en-US" dirty="0">
                <a:latin typeface="Times New Roman"/>
                <a:cs typeface="Times New Roman"/>
              </a:rPr>
              <a:t>(</a:t>
            </a:r>
            <a:r>
              <a:rPr lang="en-US" i="1" dirty="0">
                <a:latin typeface="Times New Roman"/>
                <a:cs typeface="Times New Roman"/>
              </a:rPr>
              <a:t>Released 2023</a:t>
            </a:r>
            <a:r>
              <a:rPr lang="en-US" dirty="0">
                <a:latin typeface="Times New Roman"/>
                <a:cs typeface="Times New Roman"/>
              </a:rPr>
              <a:t>)</a:t>
            </a:r>
            <a:endParaRPr lang="en-US" altLang="en-US" dirty="0">
              <a:latin typeface="Times New Roman"/>
              <a:cs typeface="Times New Roman"/>
            </a:endParaRPr>
          </a:p>
          <a:p>
            <a:pPr marL="457200" lvl="1" indent="0">
              <a:buNone/>
            </a:pPr>
            <a:endParaRPr lang="en-US" altLang="en-US" sz="2200" dirty="0">
              <a:latin typeface="Times New Roman"/>
              <a:cs typeface="Times New Roman"/>
            </a:endParaRPr>
          </a:p>
          <a:p>
            <a:pPr marL="971550" lvl="1" indent="-514350">
              <a:buFont typeface="Arial" panose="020B0604020202020204" pitchFamily="34" charset="0"/>
              <a:buAutoNum type="arabicPeriod"/>
            </a:pPr>
            <a:r>
              <a:rPr lang="en-US" altLang="en-US" sz="2800" dirty="0">
                <a:solidFill>
                  <a:srgbClr val="4948B6"/>
                </a:solidFill>
                <a:latin typeface="Times New Roman"/>
                <a:cs typeface="Times New Roman"/>
              </a:rPr>
              <a:t>Revisit the following:</a:t>
            </a:r>
          </a:p>
          <a:p>
            <a:pPr lvl="2">
              <a:buFont typeface="Wingdings" panose="05000000000000000000" pitchFamily="2" charset="2"/>
              <a:buChar char="§"/>
            </a:pPr>
            <a:r>
              <a:rPr lang="en-US" altLang="en-US" sz="2400" dirty="0">
                <a:solidFill>
                  <a:srgbClr val="4948B6"/>
                </a:solidFill>
                <a:latin typeface="Times New Roman"/>
                <a:cs typeface="Times New Roman"/>
              </a:rPr>
              <a:t>the Question,</a:t>
            </a:r>
            <a:endParaRPr lang="en-US" altLang="en-US" sz="2400" dirty="0">
              <a:solidFill>
                <a:schemeClr val="accent1">
                  <a:lumMod val="75000"/>
                </a:schemeClr>
              </a:solidFill>
              <a:latin typeface="Times New Roman"/>
              <a:cs typeface="Times New Roman"/>
            </a:endParaRPr>
          </a:p>
          <a:p>
            <a:pPr lvl="2">
              <a:buFont typeface="Wingdings" panose="05000000000000000000" pitchFamily="2" charset="2"/>
              <a:buChar char="§"/>
            </a:pPr>
            <a:r>
              <a:rPr lang="en-US" altLang="en-US" sz="2400" dirty="0">
                <a:solidFill>
                  <a:srgbClr val="4948B6"/>
                </a:solidFill>
                <a:latin typeface="Times New Roman"/>
                <a:cs typeface="Times New Roman"/>
              </a:rPr>
              <a:t>the Sample Response, </a:t>
            </a:r>
          </a:p>
          <a:p>
            <a:pPr lvl="2">
              <a:buFont typeface="Wingdings" panose="05000000000000000000" pitchFamily="2" charset="2"/>
              <a:buChar char="§"/>
            </a:pPr>
            <a:r>
              <a:rPr lang="en-US" altLang="en-US" sz="2400" dirty="0">
                <a:solidFill>
                  <a:srgbClr val="4948B6"/>
                </a:solidFill>
                <a:latin typeface="Times New Roman"/>
                <a:cs typeface="Times New Roman"/>
              </a:rPr>
              <a:t>the Scoring Guide, and</a:t>
            </a:r>
          </a:p>
          <a:p>
            <a:pPr lvl="2">
              <a:buFont typeface="Wingdings" panose="05000000000000000000" pitchFamily="2" charset="2"/>
              <a:buChar char="§"/>
            </a:pPr>
            <a:r>
              <a:rPr lang="en-US" altLang="en-US" sz="2400" dirty="0">
                <a:solidFill>
                  <a:srgbClr val="4948B6"/>
                </a:solidFill>
                <a:latin typeface="Times New Roman"/>
                <a:cs typeface="Times New Roman"/>
              </a:rPr>
              <a:t>the Scoring Notes.</a:t>
            </a:r>
          </a:p>
          <a:p>
            <a:pPr lvl="2">
              <a:buFont typeface="Wingdings" panose="05000000000000000000" pitchFamily="2" charset="2"/>
              <a:buChar char="§"/>
            </a:pPr>
            <a:endParaRPr lang="en-US" sz="2400" dirty="0">
              <a:solidFill>
                <a:srgbClr val="4948B6"/>
              </a:solidFill>
              <a:latin typeface="Times New Roman"/>
              <a:cs typeface="Times New Roman"/>
            </a:endParaRPr>
          </a:p>
          <a:p>
            <a:pPr marL="971550" lvl="1" indent="-514350">
              <a:buFont typeface="Arial" panose="020B0604020202020204" pitchFamily="34" charset="0"/>
              <a:buAutoNum type="arabicPeriod"/>
            </a:pPr>
            <a:r>
              <a:rPr lang="en-US" altLang="en-US" sz="2800" dirty="0">
                <a:solidFill>
                  <a:srgbClr val="4948B6"/>
                </a:solidFill>
                <a:latin typeface="Times New Roman"/>
                <a:cs typeface="Times New Roman"/>
              </a:rPr>
              <a:t>Read the Sample Response</a:t>
            </a:r>
          </a:p>
          <a:p>
            <a:pPr marL="971550" lvl="1" indent="-514350">
              <a:buFont typeface="Arial" panose="020B0604020202020204" pitchFamily="34" charset="0"/>
              <a:buAutoNum type="arabicPeriod"/>
            </a:pPr>
            <a:r>
              <a:rPr lang="en-US" altLang="en-US" sz="2800" dirty="0">
                <a:solidFill>
                  <a:srgbClr val="4948B6"/>
                </a:solidFill>
                <a:latin typeface="Times New Roman"/>
                <a:cs typeface="Times New Roman"/>
              </a:rPr>
              <a:t>Use the Training Response papers to score the response</a:t>
            </a:r>
          </a:p>
          <a:p>
            <a:pPr marL="971550" lvl="1" indent="-514350">
              <a:buFont typeface="Arial" panose="020B0604020202020204" pitchFamily="34" charset="0"/>
              <a:buAutoNum type="arabicPeriod"/>
            </a:pPr>
            <a:r>
              <a:rPr lang="en-US" altLang="en-US" sz="2800" dirty="0">
                <a:solidFill>
                  <a:srgbClr val="4948B6"/>
                </a:solidFill>
                <a:latin typeface="Times New Roman"/>
                <a:cs typeface="Times New Roman"/>
              </a:rPr>
              <a:t>Choose one score that you think best represents the response.</a:t>
            </a:r>
          </a:p>
          <a:p>
            <a:pPr marL="971550" lvl="1" indent="-514350">
              <a:buFont typeface="Arial" panose="020B0604020202020204" pitchFamily="34" charset="0"/>
              <a:buAutoNum type="arabicPeriod"/>
            </a:pPr>
            <a:endParaRPr lang="en-US" altLang="en-US" sz="2800" dirty="0">
              <a:solidFill>
                <a:srgbClr val="4948B6"/>
              </a:solidFill>
              <a:latin typeface="Times New Roman"/>
              <a:cs typeface="Times New Roman"/>
            </a:endParaRPr>
          </a:p>
        </p:txBody>
      </p:sp>
    </p:spTree>
    <p:extLst>
      <p:ext uri="{BB962C8B-B14F-4D97-AF65-F5344CB8AC3E}">
        <p14:creationId xmlns:p14="http://schemas.microsoft.com/office/powerpoint/2010/main" val="1429707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9F13BA-5000-46FE-9F50-9A8055B954BB}"/>
              </a:ext>
            </a:extLst>
          </p:cNvPr>
          <p:cNvSpPr>
            <a:spLocks noGrp="1"/>
          </p:cNvSpPr>
          <p:nvPr>
            <p:ph type="title"/>
          </p:nvPr>
        </p:nvSpPr>
        <p:spPr/>
        <p:txBody>
          <a:bodyPr/>
          <a:lstStyle/>
          <a:p>
            <a:r>
              <a:rPr lang="en-US" dirty="0"/>
              <a:t>Agenda</a:t>
            </a:r>
          </a:p>
        </p:txBody>
      </p:sp>
      <p:sp>
        <p:nvSpPr>
          <p:cNvPr id="4" name="Text Placeholder 2">
            <a:extLst>
              <a:ext uri="{FF2B5EF4-FFF2-40B4-BE49-F238E27FC236}">
                <a16:creationId xmlns:a16="http://schemas.microsoft.com/office/drawing/2014/main" id="{93B95887-F875-4D5D-95CB-A535B93C04D3}"/>
              </a:ext>
            </a:extLst>
          </p:cNvPr>
          <p:cNvSpPr txBox="1">
            <a:spLocks/>
          </p:cNvSpPr>
          <p:nvPr/>
        </p:nvSpPr>
        <p:spPr>
          <a:xfrm>
            <a:off x="1201615" y="1936777"/>
            <a:ext cx="10990385" cy="474784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1200"/>
              </a:spcBef>
              <a:spcAft>
                <a:spcPts val="1200"/>
              </a:spcAft>
            </a:pPr>
            <a:r>
              <a:rPr lang="en-US" dirty="0">
                <a:latin typeface="Times New Roman"/>
                <a:cs typeface="Times New Roman"/>
              </a:rPr>
              <a:t>Overview of MCAS test development and scoring process</a:t>
            </a:r>
          </a:p>
          <a:p>
            <a:pPr marL="457200" indent="-457200">
              <a:spcBef>
                <a:spcPts val="1200"/>
              </a:spcBef>
              <a:spcAft>
                <a:spcPts val="1200"/>
              </a:spcAft>
            </a:pPr>
            <a:r>
              <a:rPr lang="en-US" dirty="0">
                <a:latin typeface="Times New Roman"/>
                <a:cs typeface="Times New Roman"/>
              </a:rPr>
              <a:t>Elementary Constructed Response (CR) scoring</a:t>
            </a:r>
            <a:endParaRPr lang="en-US" dirty="0">
              <a:latin typeface="Times New Roman" panose="02020603050405020304" pitchFamily="18" charset="0"/>
              <a:cs typeface="Times New Roman" panose="02020603050405020304" pitchFamily="18" charset="0"/>
            </a:endParaRPr>
          </a:p>
          <a:p>
            <a:pPr marL="914400" lvl="1" indent="-457200">
              <a:spcBef>
                <a:spcPts val="1200"/>
              </a:spcBef>
              <a:spcAft>
                <a:spcPts val="1200"/>
              </a:spcAft>
            </a:pPr>
            <a:r>
              <a:rPr lang="en-US" dirty="0">
                <a:solidFill>
                  <a:srgbClr val="000000"/>
                </a:solidFill>
                <a:latin typeface="Times New Roman"/>
                <a:cs typeface="Times New Roman"/>
              </a:rPr>
              <a:t>Question 1: Measurement and Data – 5-MD.C.5</a:t>
            </a:r>
            <a:endParaRPr lang="en-US" dirty="0">
              <a:solidFill>
                <a:srgbClr val="898989"/>
              </a:solidFill>
              <a:latin typeface="Times New Roman"/>
              <a:cs typeface="Times New Roman"/>
            </a:endParaRPr>
          </a:p>
          <a:p>
            <a:pPr marL="914400" lvl="1" indent="-457200">
              <a:spcBef>
                <a:spcPts val="1200"/>
              </a:spcBef>
              <a:spcAft>
                <a:spcPts val="1200"/>
              </a:spcAft>
            </a:pPr>
            <a:r>
              <a:rPr lang="en-US" dirty="0">
                <a:solidFill>
                  <a:srgbClr val="000000"/>
                </a:solidFill>
                <a:latin typeface="Times New Roman"/>
                <a:cs typeface="Times New Roman"/>
              </a:rPr>
              <a:t>Question 2: </a:t>
            </a:r>
            <a:r>
              <a:rPr lang="en-US" dirty="0">
                <a:latin typeface="Times New Roman"/>
                <a:cs typeface="Times New Roman"/>
              </a:rPr>
              <a:t>Operations and Algebraic Thinking – 4-OA.C.5</a:t>
            </a:r>
          </a:p>
          <a:p>
            <a:pPr marL="457200" indent="-457200">
              <a:spcBef>
                <a:spcPts val="1200"/>
              </a:spcBef>
              <a:spcAft>
                <a:spcPts val="1200"/>
              </a:spcAft>
            </a:pPr>
            <a:r>
              <a:rPr lang="en-US" dirty="0">
                <a:latin typeface="Times New Roman"/>
                <a:cs typeface="Times New Roman"/>
              </a:rPr>
              <a:t>Practice with scoring student work samples</a:t>
            </a:r>
          </a:p>
          <a:p>
            <a:pPr marL="457200" indent="-457200">
              <a:spcBef>
                <a:spcPts val="1200"/>
              </a:spcBef>
              <a:spcAft>
                <a:spcPts val="1200"/>
              </a:spcAft>
            </a:pPr>
            <a:r>
              <a:rPr lang="en-US" dirty="0">
                <a:latin typeface="Times New Roman"/>
                <a:cs typeface="Times New Roman"/>
              </a:rPr>
              <a:t>Review of resources available on the Department’s website</a:t>
            </a:r>
          </a:p>
        </p:txBody>
      </p:sp>
    </p:spTree>
    <p:extLst>
      <p:ext uri="{BB962C8B-B14F-4D97-AF65-F5344CB8AC3E}">
        <p14:creationId xmlns:p14="http://schemas.microsoft.com/office/powerpoint/2010/main" val="3021510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800851"/>
          </a:xfrm>
        </p:spPr>
        <p:txBody>
          <a:bodyPr vert="horz" lIns="91440" tIns="45720" rIns="91440" bIns="45720" rtlCol="0" anchor="b">
            <a:noAutofit/>
          </a:bodyPr>
          <a:lstStyle/>
          <a:p>
            <a:r>
              <a:rPr lang="en-US" sz="3600" dirty="0">
                <a:latin typeface="Arial"/>
                <a:cs typeface="Arial"/>
              </a:rPr>
              <a:t>Practice Response A</a:t>
            </a:r>
          </a:p>
        </p:txBody>
      </p:sp>
      <p:sp>
        <p:nvSpPr>
          <p:cNvPr id="13" name="TextBox 18">
            <a:extLst>
              <a:ext uri="{FF2B5EF4-FFF2-40B4-BE49-F238E27FC236}">
                <a16:creationId xmlns:a16="http://schemas.microsoft.com/office/drawing/2014/main" id="{98FE7775-31C9-4DF2-B13D-59BF2FC1FC01}"/>
              </a:ext>
            </a:extLst>
          </p:cNvPr>
          <p:cNvSpPr txBox="1"/>
          <p:nvPr/>
        </p:nvSpPr>
        <p:spPr>
          <a:xfrm>
            <a:off x="9431079" y="78516"/>
            <a:ext cx="225951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13 of your Packet</a:t>
            </a:r>
          </a:p>
        </p:txBody>
      </p:sp>
      <p:pic>
        <p:nvPicPr>
          <p:cNvPr id="4" name="Picture 3" descr="Score is a 2. A - full credit. B - full credit. No credit in Parts C or D.">
            <a:extLst>
              <a:ext uri="{FF2B5EF4-FFF2-40B4-BE49-F238E27FC236}">
                <a16:creationId xmlns:a16="http://schemas.microsoft.com/office/drawing/2014/main" id="{3D129C95-616E-FB44-5701-512652D77B02}"/>
              </a:ext>
            </a:extLst>
          </p:cNvPr>
          <p:cNvPicPr>
            <a:picLocks noChangeAspect="1"/>
          </p:cNvPicPr>
          <p:nvPr/>
        </p:nvPicPr>
        <p:blipFill>
          <a:blip r:embed="rId3"/>
          <a:stretch>
            <a:fillRect/>
          </a:stretch>
        </p:blipFill>
        <p:spPr>
          <a:xfrm>
            <a:off x="6505364" y="344229"/>
            <a:ext cx="5047257" cy="911741"/>
          </a:xfrm>
          <a:prstGeom prst="rect">
            <a:avLst/>
          </a:prstGeom>
        </p:spPr>
      </p:pic>
      <p:pic>
        <p:nvPicPr>
          <p:cNvPr id="8" name="Picture 7" descr="Part A response: 8 cubic units because 2 times 2 times 2 equals 8 and each side is 2 in.  Part B response: 240 times 12 equals 2880 the volume of the carton is 2880 cubic inches. Part C response: 2880 because the part C was the description of &quot;with no gaps or overlaps&quot;. Part D response: length 2, width 5, height 100.  I chose that because 2 times 5 is 10 and 10 times 100 is 100.  ">
            <a:extLst>
              <a:ext uri="{FF2B5EF4-FFF2-40B4-BE49-F238E27FC236}">
                <a16:creationId xmlns:a16="http://schemas.microsoft.com/office/drawing/2014/main" id="{BBCFCE61-2587-FA74-0AFB-10D57E22E206}"/>
              </a:ext>
            </a:extLst>
          </p:cNvPr>
          <p:cNvPicPr>
            <a:picLocks noChangeAspect="1"/>
          </p:cNvPicPr>
          <p:nvPr/>
        </p:nvPicPr>
        <p:blipFill>
          <a:blip r:embed="rId4"/>
          <a:stretch>
            <a:fillRect/>
          </a:stretch>
        </p:blipFill>
        <p:spPr>
          <a:xfrm>
            <a:off x="571593" y="1255969"/>
            <a:ext cx="10981028" cy="4819977"/>
          </a:xfrm>
          <a:prstGeom prst="rect">
            <a:avLst/>
          </a:prstGeom>
        </p:spPr>
      </p:pic>
    </p:spTree>
    <p:extLst>
      <p:ext uri="{BB962C8B-B14F-4D97-AF65-F5344CB8AC3E}">
        <p14:creationId xmlns:p14="http://schemas.microsoft.com/office/powerpoint/2010/main" val="2638356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8"/>
            <a:ext cx="11835829" cy="521220"/>
          </a:xfrm>
        </p:spPr>
        <p:txBody>
          <a:bodyPr vert="horz" lIns="91440" tIns="45720" rIns="91440" bIns="45720" rtlCol="0" anchor="b">
            <a:noAutofit/>
          </a:bodyPr>
          <a:lstStyle/>
          <a:p>
            <a:r>
              <a:rPr lang="en-US" sz="3600">
                <a:latin typeface="Arial"/>
                <a:cs typeface="Arial"/>
              </a:rPr>
              <a:t>Practice Response B</a:t>
            </a:r>
          </a:p>
        </p:txBody>
      </p:sp>
      <p:sp>
        <p:nvSpPr>
          <p:cNvPr id="21" name="TextBox 18">
            <a:extLst>
              <a:ext uri="{FF2B5EF4-FFF2-40B4-BE49-F238E27FC236}">
                <a16:creationId xmlns:a16="http://schemas.microsoft.com/office/drawing/2014/main" id="{6AF5BC59-E5AB-4842-A60E-1EB741E187A2}"/>
              </a:ext>
            </a:extLst>
          </p:cNvPr>
          <p:cNvSpPr txBox="1"/>
          <p:nvPr/>
        </p:nvSpPr>
        <p:spPr>
          <a:xfrm>
            <a:off x="9431079" y="78516"/>
            <a:ext cx="225951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14 of your Packet</a:t>
            </a:r>
          </a:p>
        </p:txBody>
      </p:sp>
      <p:pic>
        <p:nvPicPr>
          <p:cNvPr id="23" name="Picture 22" descr="Score is a 4. Full credit in all parts.">
            <a:extLst>
              <a:ext uri="{FF2B5EF4-FFF2-40B4-BE49-F238E27FC236}">
                <a16:creationId xmlns:a16="http://schemas.microsoft.com/office/drawing/2014/main" id="{D0DE8A10-9311-875B-C932-66DDEE6B11B4}"/>
              </a:ext>
            </a:extLst>
          </p:cNvPr>
          <p:cNvPicPr>
            <a:picLocks noChangeAspect="1"/>
          </p:cNvPicPr>
          <p:nvPr/>
        </p:nvPicPr>
        <p:blipFill>
          <a:blip r:embed="rId3"/>
          <a:stretch>
            <a:fillRect/>
          </a:stretch>
        </p:blipFill>
        <p:spPr>
          <a:xfrm>
            <a:off x="6428096" y="481468"/>
            <a:ext cx="5084533" cy="788300"/>
          </a:xfrm>
          <a:prstGeom prst="rect">
            <a:avLst/>
          </a:prstGeom>
        </p:spPr>
      </p:pic>
      <p:pic>
        <p:nvPicPr>
          <p:cNvPr id="13" name="Picture 12" descr="Part A response: 8 in cubed. I did this by solving 2 times 2 times 2.  Part B response: 240 times 12 equals 2,880 Note: Okay with no units. Part C response: 2,880 in. cubed divided by 8 in. cubed equals 360 blocks. Part D response: 500 in. times 2 in. times 8 in. equals 8,000 in. cubed. Note: sufficient for work. ">
            <a:extLst>
              <a:ext uri="{FF2B5EF4-FFF2-40B4-BE49-F238E27FC236}">
                <a16:creationId xmlns:a16="http://schemas.microsoft.com/office/drawing/2014/main" id="{DF2BD5C2-2A62-9113-E9E3-FCE79A53251A}"/>
              </a:ext>
            </a:extLst>
          </p:cNvPr>
          <p:cNvPicPr>
            <a:picLocks noChangeAspect="1"/>
          </p:cNvPicPr>
          <p:nvPr/>
        </p:nvPicPr>
        <p:blipFill>
          <a:blip r:embed="rId4"/>
          <a:stretch>
            <a:fillRect/>
          </a:stretch>
        </p:blipFill>
        <p:spPr>
          <a:xfrm>
            <a:off x="618337" y="1418116"/>
            <a:ext cx="10894292" cy="4766253"/>
          </a:xfrm>
          <a:prstGeom prst="rect">
            <a:avLst/>
          </a:prstGeom>
        </p:spPr>
      </p:pic>
    </p:spTree>
    <p:extLst>
      <p:ext uri="{BB962C8B-B14F-4D97-AF65-F5344CB8AC3E}">
        <p14:creationId xmlns:p14="http://schemas.microsoft.com/office/powerpoint/2010/main" val="2578759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06700"/>
            <a:ext cx="11835829" cy="800851"/>
          </a:xfrm>
        </p:spPr>
        <p:txBody>
          <a:bodyPr vert="horz" lIns="91440" tIns="45720" rIns="91440" bIns="45720" rtlCol="0" anchor="b">
            <a:noAutofit/>
          </a:bodyPr>
          <a:lstStyle/>
          <a:p>
            <a:r>
              <a:rPr lang="en-US" sz="3600" dirty="0">
                <a:latin typeface="Arial"/>
                <a:cs typeface="Arial"/>
              </a:rPr>
              <a:t>Practice Response C</a:t>
            </a:r>
          </a:p>
        </p:txBody>
      </p:sp>
      <p:sp>
        <p:nvSpPr>
          <p:cNvPr id="12" name="TextBox 18">
            <a:extLst>
              <a:ext uri="{FF2B5EF4-FFF2-40B4-BE49-F238E27FC236}">
                <a16:creationId xmlns:a16="http://schemas.microsoft.com/office/drawing/2014/main" id="{714BA6FC-ED94-4CE0-A0D4-C5CEEB3E17FB}"/>
              </a:ext>
            </a:extLst>
          </p:cNvPr>
          <p:cNvSpPr txBox="1"/>
          <p:nvPr/>
        </p:nvSpPr>
        <p:spPr>
          <a:xfrm>
            <a:off x="9431079" y="78516"/>
            <a:ext cx="225951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latin typeface="Times New Roman" panose="02020603050405020304" pitchFamily="18" charset="0"/>
                <a:cs typeface="Times New Roman" panose="02020603050405020304" pitchFamily="18" charset="0"/>
              </a:rPr>
              <a:t>On page 15 of your Packet</a:t>
            </a:r>
          </a:p>
        </p:txBody>
      </p:sp>
      <p:pic>
        <p:nvPicPr>
          <p:cNvPr id="20" name="Picture 19" descr="Score is a one.  Part B - Answer-only credit. No credit in parts A, C, or D.">
            <a:extLst>
              <a:ext uri="{FF2B5EF4-FFF2-40B4-BE49-F238E27FC236}">
                <a16:creationId xmlns:a16="http://schemas.microsoft.com/office/drawing/2014/main" id="{95B9F6A3-468C-6308-3338-0A44622CBE67}"/>
              </a:ext>
            </a:extLst>
          </p:cNvPr>
          <p:cNvPicPr>
            <a:picLocks noChangeAspect="1"/>
          </p:cNvPicPr>
          <p:nvPr/>
        </p:nvPicPr>
        <p:blipFill>
          <a:blip r:embed="rId3"/>
          <a:stretch>
            <a:fillRect/>
          </a:stretch>
        </p:blipFill>
        <p:spPr>
          <a:xfrm>
            <a:off x="6473204" y="491328"/>
            <a:ext cx="5217393" cy="1248869"/>
          </a:xfrm>
          <a:prstGeom prst="rect">
            <a:avLst/>
          </a:prstGeom>
        </p:spPr>
      </p:pic>
      <p:pic>
        <p:nvPicPr>
          <p:cNvPr id="9" name="Picture 8" descr="Part A response: The volume of each block is 4 cubic inches. 2 times 2 equals 4. 4 times 4 times 4 equals 12. Part B response: 2,880 cubic inches. Note: this is answer-only per scoring notes. Part C response: The greatest number is 240 I know this because in the part b it said there was 240 blocks no spaces or gaps. Part D response: The length could be 100 the width could be 10 and the height can be 1.  (1 times 10) times 100. 10 times 100 equals 1,000. ">
            <a:extLst>
              <a:ext uri="{FF2B5EF4-FFF2-40B4-BE49-F238E27FC236}">
                <a16:creationId xmlns:a16="http://schemas.microsoft.com/office/drawing/2014/main" id="{56901F26-4FD2-1407-3ACD-34C33998FBDB}"/>
              </a:ext>
            </a:extLst>
          </p:cNvPr>
          <p:cNvPicPr>
            <a:picLocks noChangeAspect="1"/>
          </p:cNvPicPr>
          <p:nvPr/>
        </p:nvPicPr>
        <p:blipFill>
          <a:blip r:embed="rId4"/>
          <a:stretch>
            <a:fillRect/>
          </a:stretch>
        </p:blipFill>
        <p:spPr>
          <a:xfrm>
            <a:off x="812527" y="1635162"/>
            <a:ext cx="10925061" cy="4206080"/>
          </a:xfrm>
          <a:prstGeom prst="rect">
            <a:avLst/>
          </a:prstGeom>
        </p:spPr>
      </p:pic>
    </p:spTree>
    <p:extLst>
      <p:ext uri="{BB962C8B-B14F-4D97-AF65-F5344CB8AC3E}">
        <p14:creationId xmlns:p14="http://schemas.microsoft.com/office/powerpoint/2010/main" val="2881901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646331"/>
          </a:xfrm>
        </p:spPr>
        <p:txBody>
          <a:bodyPr vert="horz" lIns="91440" tIns="45720" rIns="91440" bIns="45720" rtlCol="0" anchor="b">
            <a:noAutofit/>
          </a:bodyPr>
          <a:lstStyle/>
          <a:p>
            <a:r>
              <a:rPr lang="en-US" sz="3600">
                <a:latin typeface="Arial"/>
                <a:cs typeface="Arial"/>
              </a:rPr>
              <a:t>Practice Response D</a:t>
            </a:r>
          </a:p>
        </p:txBody>
      </p:sp>
      <p:sp>
        <p:nvSpPr>
          <p:cNvPr id="14" name="TextBox 18">
            <a:extLst>
              <a:ext uri="{FF2B5EF4-FFF2-40B4-BE49-F238E27FC236}">
                <a16:creationId xmlns:a16="http://schemas.microsoft.com/office/drawing/2014/main" id="{7A64FA00-5398-4585-84A0-BA87D00EF8D7}"/>
              </a:ext>
            </a:extLst>
          </p:cNvPr>
          <p:cNvSpPr txBox="1"/>
          <p:nvPr/>
        </p:nvSpPr>
        <p:spPr>
          <a:xfrm>
            <a:off x="9431079" y="78516"/>
            <a:ext cx="225951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16 of your Packet</a:t>
            </a:r>
          </a:p>
        </p:txBody>
      </p:sp>
      <p:pic>
        <p:nvPicPr>
          <p:cNvPr id="5" name="Picture 4" descr="Score is a zero. No credit in any part.">
            <a:extLst>
              <a:ext uri="{FF2B5EF4-FFF2-40B4-BE49-F238E27FC236}">
                <a16:creationId xmlns:a16="http://schemas.microsoft.com/office/drawing/2014/main" id="{BD20A899-4D69-5CB2-80EA-37DB6B0C0E83}"/>
              </a:ext>
            </a:extLst>
          </p:cNvPr>
          <p:cNvPicPr>
            <a:picLocks noChangeAspect="1"/>
          </p:cNvPicPr>
          <p:nvPr/>
        </p:nvPicPr>
        <p:blipFill>
          <a:blip r:embed="rId3"/>
          <a:stretch>
            <a:fillRect/>
          </a:stretch>
        </p:blipFill>
        <p:spPr>
          <a:xfrm>
            <a:off x="6605846" y="386293"/>
            <a:ext cx="4949537" cy="879626"/>
          </a:xfrm>
          <a:prstGeom prst="rect">
            <a:avLst/>
          </a:prstGeom>
        </p:spPr>
      </p:pic>
      <p:pic>
        <p:nvPicPr>
          <p:cNvPr id="12" name="Picture 11" descr="Part A response: 2 plus 2 plus 2 equals 6 Part B response: 240 plus 12 equals 252. Note: incorrect operations in both A and B. Part C response: 252. Part D response: 252 plus 1,000 equals 1,252. ">
            <a:extLst>
              <a:ext uri="{FF2B5EF4-FFF2-40B4-BE49-F238E27FC236}">
                <a16:creationId xmlns:a16="http://schemas.microsoft.com/office/drawing/2014/main" id="{FCA1F3C1-84A8-91AB-4F24-1BF142E8FF56}"/>
              </a:ext>
            </a:extLst>
          </p:cNvPr>
          <p:cNvPicPr>
            <a:picLocks noChangeAspect="1"/>
          </p:cNvPicPr>
          <p:nvPr/>
        </p:nvPicPr>
        <p:blipFill>
          <a:blip r:embed="rId4"/>
          <a:stretch>
            <a:fillRect/>
          </a:stretch>
        </p:blipFill>
        <p:spPr>
          <a:xfrm>
            <a:off x="633718" y="1315606"/>
            <a:ext cx="10921665" cy="4511988"/>
          </a:xfrm>
          <a:prstGeom prst="rect">
            <a:avLst/>
          </a:prstGeom>
        </p:spPr>
      </p:pic>
    </p:spTree>
    <p:extLst>
      <p:ext uri="{BB962C8B-B14F-4D97-AF65-F5344CB8AC3E}">
        <p14:creationId xmlns:p14="http://schemas.microsoft.com/office/powerpoint/2010/main" val="2741128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8"/>
            <a:ext cx="11835829" cy="632676"/>
          </a:xfrm>
        </p:spPr>
        <p:txBody>
          <a:bodyPr vert="horz" lIns="91440" tIns="45720" rIns="91440" bIns="45720" rtlCol="0" anchor="b">
            <a:noAutofit/>
          </a:bodyPr>
          <a:lstStyle/>
          <a:p>
            <a:r>
              <a:rPr lang="en-US" sz="3600">
                <a:latin typeface="Arial"/>
                <a:cs typeface="Arial"/>
              </a:rPr>
              <a:t>Practice Response E</a:t>
            </a:r>
          </a:p>
        </p:txBody>
      </p:sp>
      <p:sp>
        <p:nvSpPr>
          <p:cNvPr id="18" name="TextBox 18">
            <a:extLst>
              <a:ext uri="{FF2B5EF4-FFF2-40B4-BE49-F238E27FC236}">
                <a16:creationId xmlns:a16="http://schemas.microsoft.com/office/drawing/2014/main" id="{237B6AF1-80B0-44BA-86FF-64312D626CED}"/>
              </a:ext>
            </a:extLst>
          </p:cNvPr>
          <p:cNvSpPr txBox="1"/>
          <p:nvPr/>
        </p:nvSpPr>
        <p:spPr>
          <a:xfrm>
            <a:off x="9431079" y="78516"/>
            <a:ext cx="225951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17 of your Packet</a:t>
            </a:r>
          </a:p>
        </p:txBody>
      </p:sp>
      <p:pic>
        <p:nvPicPr>
          <p:cNvPr id="5" name="Picture 4" descr="Score is a 3. Full credit in parts A, B, and C. No credit in Part D.">
            <a:extLst>
              <a:ext uri="{FF2B5EF4-FFF2-40B4-BE49-F238E27FC236}">
                <a16:creationId xmlns:a16="http://schemas.microsoft.com/office/drawing/2014/main" id="{DFBE3642-1CAE-81BD-26DB-CE7A56111582}"/>
              </a:ext>
            </a:extLst>
          </p:cNvPr>
          <p:cNvPicPr>
            <a:picLocks noChangeAspect="1"/>
          </p:cNvPicPr>
          <p:nvPr/>
        </p:nvPicPr>
        <p:blipFill>
          <a:blip r:embed="rId3"/>
          <a:stretch>
            <a:fillRect/>
          </a:stretch>
        </p:blipFill>
        <p:spPr>
          <a:xfrm>
            <a:off x="6634310" y="386294"/>
            <a:ext cx="4894391" cy="820366"/>
          </a:xfrm>
          <a:prstGeom prst="rect">
            <a:avLst/>
          </a:prstGeom>
        </p:spPr>
      </p:pic>
      <p:pic>
        <p:nvPicPr>
          <p:cNvPr id="12" name="Picture 11" descr="Part A response: 2 times 2 times 2 equals 8 that is the height the width and the length so if you multiply them together you get your product. Part B response: 240 times 12 equals 7,200 square inches because we took the base and the height and multiplied them together. Note: this computation error is ignored since they showed knowledge of how to solve the problem and this is not a computation standard. Part C response: 7,200 divided by 8 equals 900 and that's how many cubes can fit in the toys. Note: student correctly used the incorrect answer from Part B to respond to Part C so full credit in Part C. Part D response: 500 times 2 equals 1,000 that way they can make 1,000 blocks. ">
            <a:extLst>
              <a:ext uri="{FF2B5EF4-FFF2-40B4-BE49-F238E27FC236}">
                <a16:creationId xmlns:a16="http://schemas.microsoft.com/office/drawing/2014/main" id="{BBA7F314-E403-DDA0-0236-F407D55CC038}"/>
              </a:ext>
            </a:extLst>
          </p:cNvPr>
          <p:cNvPicPr>
            <a:picLocks noChangeAspect="1"/>
          </p:cNvPicPr>
          <p:nvPr/>
        </p:nvPicPr>
        <p:blipFill>
          <a:blip r:embed="rId4"/>
          <a:stretch>
            <a:fillRect/>
          </a:stretch>
        </p:blipFill>
        <p:spPr>
          <a:xfrm>
            <a:off x="639588" y="1315061"/>
            <a:ext cx="10889113" cy="4676306"/>
          </a:xfrm>
          <a:prstGeom prst="rect">
            <a:avLst/>
          </a:prstGeom>
        </p:spPr>
      </p:pic>
    </p:spTree>
    <p:extLst>
      <p:ext uri="{BB962C8B-B14F-4D97-AF65-F5344CB8AC3E}">
        <p14:creationId xmlns:p14="http://schemas.microsoft.com/office/powerpoint/2010/main" val="2362597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5BCCF3-146F-46F2-BFE9-E94EDCE215A7}"/>
              </a:ext>
            </a:extLst>
          </p:cNvPr>
          <p:cNvSpPr>
            <a:spLocks noGrp="1"/>
          </p:cNvSpPr>
          <p:nvPr>
            <p:ph type="title"/>
          </p:nvPr>
        </p:nvSpPr>
        <p:spPr>
          <a:xfrm>
            <a:off x="660647" y="382882"/>
            <a:ext cx="11368596" cy="1042852"/>
          </a:xfrm>
        </p:spPr>
        <p:txBody>
          <a:bodyPr>
            <a:normAutofit/>
          </a:bodyPr>
          <a:lstStyle/>
          <a:p>
            <a:r>
              <a:rPr lang="en-US" sz="2800" dirty="0"/>
              <a:t>Second Scoring Demonstration</a:t>
            </a:r>
          </a:p>
        </p:txBody>
      </p:sp>
      <p:sp>
        <p:nvSpPr>
          <p:cNvPr id="4" name="Text Placeholder 2">
            <a:extLst>
              <a:ext uri="{FF2B5EF4-FFF2-40B4-BE49-F238E27FC236}">
                <a16:creationId xmlns:a16="http://schemas.microsoft.com/office/drawing/2014/main" id="{F84254DC-33A4-4979-9F76-ED48C57615F7}"/>
              </a:ext>
            </a:extLst>
          </p:cNvPr>
          <p:cNvSpPr txBox="1">
            <a:spLocks/>
          </p:cNvSpPr>
          <p:nvPr/>
        </p:nvSpPr>
        <p:spPr>
          <a:xfrm>
            <a:off x="765895" y="1962230"/>
            <a:ext cx="10833630" cy="41200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600" dirty="0">
                <a:latin typeface="Times New Roman"/>
                <a:cs typeface="Times New Roman"/>
              </a:rPr>
              <a:t>Question 2:</a:t>
            </a:r>
            <a:r>
              <a:rPr lang="en-US" sz="2600" dirty="0">
                <a:latin typeface="Times New Roman"/>
                <a:cs typeface="Times New Roman"/>
              </a:rPr>
              <a:t> </a:t>
            </a:r>
            <a:r>
              <a:rPr lang="en-US" sz="2600" dirty="0">
                <a:solidFill>
                  <a:srgbClr val="000000"/>
                </a:solidFill>
                <a:latin typeface="Times New Roman"/>
                <a:cs typeface="Times New Roman"/>
              </a:rPr>
              <a:t>4-OA.C.5</a:t>
            </a:r>
            <a:r>
              <a:rPr lang="en-US" sz="2600" dirty="0">
                <a:solidFill>
                  <a:srgbClr val="898989"/>
                </a:solidFill>
                <a:latin typeface="Times New Roman"/>
                <a:cs typeface="Times New Roman"/>
              </a:rPr>
              <a:t> </a:t>
            </a:r>
            <a:r>
              <a:rPr lang="en-US" sz="2600" dirty="0">
                <a:solidFill>
                  <a:srgbClr val="000000"/>
                </a:solidFill>
                <a:latin typeface="Times New Roman"/>
                <a:cs typeface="Times New Roman"/>
              </a:rPr>
              <a:t> </a:t>
            </a:r>
            <a:r>
              <a:rPr lang="en-US" sz="2600" dirty="0">
                <a:latin typeface="Times New Roman"/>
                <a:cs typeface="Times New Roman"/>
              </a:rPr>
              <a:t>(</a:t>
            </a:r>
            <a:r>
              <a:rPr lang="en-US" sz="2600" i="1" dirty="0">
                <a:latin typeface="Times New Roman"/>
                <a:cs typeface="Times New Roman"/>
              </a:rPr>
              <a:t>Released 2023</a:t>
            </a:r>
            <a:r>
              <a:rPr lang="en-US" sz="2600" dirty="0">
                <a:latin typeface="Times New Roman"/>
                <a:cs typeface="Times New Roman"/>
              </a:rPr>
              <a:t>)</a:t>
            </a:r>
            <a:endParaRPr lang="en-US" altLang="en-US" sz="2600" dirty="0">
              <a:latin typeface="Times New Roman"/>
              <a:cs typeface="Times New Roman"/>
            </a:endParaRPr>
          </a:p>
          <a:p>
            <a:pPr marL="457200" lvl="1" indent="0">
              <a:buNone/>
            </a:pPr>
            <a:endParaRPr lang="en-US" altLang="en-US" sz="2600" dirty="0">
              <a:latin typeface="Times New Roman"/>
              <a:cs typeface="Times New Roman"/>
            </a:endParaRPr>
          </a:p>
          <a:p>
            <a:pPr marL="971550" lvl="1" indent="-514350">
              <a:buFont typeface="Arial" panose="020B0604020202020204" pitchFamily="34" charset="0"/>
              <a:buAutoNum type="arabicPeriod"/>
            </a:pPr>
            <a:r>
              <a:rPr lang="en-US" altLang="en-US" sz="2600" dirty="0">
                <a:solidFill>
                  <a:srgbClr val="4948B6"/>
                </a:solidFill>
                <a:latin typeface="Times New Roman"/>
                <a:cs typeface="Times New Roman"/>
              </a:rPr>
              <a:t>Review the following:</a:t>
            </a:r>
          </a:p>
          <a:p>
            <a:pPr lvl="2">
              <a:buFont typeface="Wingdings" panose="05000000000000000000" pitchFamily="2" charset="2"/>
              <a:buChar char="§"/>
            </a:pPr>
            <a:r>
              <a:rPr lang="en-US" altLang="en-US" sz="2600" dirty="0">
                <a:solidFill>
                  <a:srgbClr val="4948B6"/>
                </a:solidFill>
                <a:latin typeface="Times New Roman"/>
                <a:cs typeface="Times New Roman"/>
              </a:rPr>
              <a:t>the Question,</a:t>
            </a:r>
            <a:endParaRPr lang="en-US" altLang="en-US" sz="2600" dirty="0">
              <a:solidFill>
                <a:schemeClr val="accent1">
                  <a:lumMod val="75000"/>
                </a:schemeClr>
              </a:solidFill>
              <a:latin typeface="Times New Roman"/>
              <a:cs typeface="Times New Roman"/>
            </a:endParaRPr>
          </a:p>
          <a:p>
            <a:pPr lvl="2">
              <a:buFont typeface="Wingdings" panose="05000000000000000000" pitchFamily="2" charset="2"/>
              <a:buChar char="§"/>
            </a:pPr>
            <a:r>
              <a:rPr lang="en-US" altLang="en-US" sz="2600" dirty="0">
                <a:solidFill>
                  <a:srgbClr val="4948B6"/>
                </a:solidFill>
                <a:latin typeface="Times New Roman"/>
                <a:cs typeface="Times New Roman"/>
              </a:rPr>
              <a:t>the Sample Response, </a:t>
            </a:r>
          </a:p>
          <a:p>
            <a:pPr lvl="2">
              <a:buFont typeface="Wingdings" panose="05000000000000000000" pitchFamily="2" charset="2"/>
              <a:buChar char="§"/>
            </a:pPr>
            <a:r>
              <a:rPr lang="en-US" altLang="en-US" sz="2600" dirty="0">
                <a:solidFill>
                  <a:srgbClr val="4948B6"/>
                </a:solidFill>
                <a:latin typeface="Times New Roman"/>
                <a:cs typeface="Times New Roman"/>
              </a:rPr>
              <a:t>the Scoring Guide, and </a:t>
            </a:r>
          </a:p>
          <a:p>
            <a:pPr lvl="2">
              <a:buFont typeface="Wingdings" panose="05000000000000000000" pitchFamily="2" charset="2"/>
              <a:buChar char="§"/>
            </a:pPr>
            <a:r>
              <a:rPr lang="en-US" altLang="en-US" sz="2600" dirty="0">
                <a:solidFill>
                  <a:srgbClr val="4948B6"/>
                </a:solidFill>
                <a:latin typeface="Times New Roman"/>
                <a:cs typeface="Times New Roman"/>
              </a:rPr>
              <a:t>the Scoring Notes.</a:t>
            </a:r>
          </a:p>
          <a:p>
            <a:pPr lvl="2">
              <a:buFont typeface="Wingdings" panose="05000000000000000000" pitchFamily="2" charset="2"/>
              <a:buChar char="§"/>
            </a:pPr>
            <a:endParaRPr lang="en-US" sz="2600" dirty="0">
              <a:solidFill>
                <a:srgbClr val="4948B6"/>
              </a:solidFill>
              <a:latin typeface="Times New Roman"/>
              <a:cs typeface="Times New Roman"/>
            </a:endParaRPr>
          </a:p>
          <a:p>
            <a:pPr marL="971550" lvl="1" indent="-514350">
              <a:buFont typeface="Arial" panose="020B0604020202020204" pitchFamily="34" charset="0"/>
              <a:buAutoNum type="arabicPeriod"/>
            </a:pPr>
            <a:r>
              <a:rPr lang="en-US" altLang="en-US" sz="2600" dirty="0">
                <a:solidFill>
                  <a:srgbClr val="4948B6"/>
                </a:solidFill>
                <a:latin typeface="Times New Roman"/>
                <a:cs typeface="Times New Roman"/>
              </a:rPr>
              <a:t>Analyze the Training responses</a:t>
            </a:r>
          </a:p>
        </p:txBody>
      </p:sp>
    </p:spTree>
    <p:extLst>
      <p:ext uri="{BB962C8B-B14F-4D97-AF65-F5344CB8AC3E}">
        <p14:creationId xmlns:p14="http://schemas.microsoft.com/office/powerpoint/2010/main" val="2047719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99E96-6A99-5EC6-34EF-2C7D52C8EF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CFF8B2-924A-1283-C9A2-160B2FC6CB7B}"/>
              </a:ext>
            </a:extLst>
          </p:cNvPr>
          <p:cNvSpPr>
            <a:spLocks noGrp="1"/>
          </p:cNvSpPr>
          <p:nvPr>
            <p:ph type="title"/>
          </p:nvPr>
        </p:nvSpPr>
        <p:spPr>
          <a:xfrm>
            <a:off x="106327" y="219057"/>
            <a:ext cx="11982892" cy="578385"/>
          </a:xfrm>
        </p:spPr>
        <p:txBody>
          <a:bodyPr>
            <a:noAutofit/>
          </a:bodyPr>
          <a:lstStyle/>
          <a:p>
            <a:r>
              <a:rPr lang="en-US" sz="2800">
                <a:latin typeface="Arial"/>
                <a:cs typeface="Arial"/>
              </a:rPr>
              <a:t>Question 2: Grade 4 – Operations and Algebraic Thinking – </a:t>
            </a:r>
            <a:r>
              <a:rPr lang="en-US" sz="2600">
                <a:latin typeface="Arial"/>
                <a:cs typeface="Arial"/>
              </a:rPr>
              <a:t>Released 2022</a:t>
            </a:r>
          </a:p>
        </p:txBody>
      </p:sp>
      <p:sp>
        <p:nvSpPr>
          <p:cNvPr id="6" name="TextBox 18">
            <a:extLst>
              <a:ext uri="{FF2B5EF4-FFF2-40B4-BE49-F238E27FC236}">
                <a16:creationId xmlns:a16="http://schemas.microsoft.com/office/drawing/2014/main" id="{C536C2C0-80BA-4EDE-86C5-054BBD5BCF11}"/>
              </a:ext>
            </a:extLst>
          </p:cNvPr>
          <p:cNvSpPr txBox="1"/>
          <p:nvPr/>
        </p:nvSpPr>
        <p:spPr>
          <a:xfrm>
            <a:off x="9932482" y="744279"/>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18 of your Packet</a:t>
            </a:r>
          </a:p>
        </p:txBody>
      </p:sp>
      <p:pic>
        <p:nvPicPr>
          <p:cNvPr id="7" name="Picture 6" descr="This question has four parts.  A student uses squares and triangles to make a pattern.  In each step of the pattern, the student adds one square and two triangles, as shown.">
            <a:extLst>
              <a:ext uri="{FF2B5EF4-FFF2-40B4-BE49-F238E27FC236}">
                <a16:creationId xmlns:a16="http://schemas.microsoft.com/office/drawing/2014/main" id="{45319DEA-EB51-E90B-5B5B-35AF6BD9B31B}"/>
              </a:ext>
            </a:extLst>
          </p:cNvPr>
          <p:cNvPicPr>
            <a:picLocks noChangeAspect="1"/>
          </p:cNvPicPr>
          <p:nvPr/>
        </p:nvPicPr>
        <p:blipFill>
          <a:blip r:embed="rId3"/>
          <a:stretch>
            <a:fillRect/>
          </a:stretch>
        </p:blipFill>
        <p:spPr>
          <a:xfrm>
            <a:off x="570614" y="1181788"/>
            <a:ext cx="4751388" cy="1027022"/>
          </a:xfrm>
          <a:prstGeom prst="rect">
            <a:avLst/>
          </a:prstGeom>
        </p:spPr>
      </p:pic>
      <p:pic>
        <p:nvPicPr>
          <p:cNvPr id="5" name="Picture 4" descr="A shape pattern. Step 1 has one square and 2 triangles, with one triangle above the square and one triangle below the square.  Step 2 has 2 squares and 4 triangles, with 2 triangles above the 2 squares and 2 triangles below the 2 squares. Step 3 has 3 squares and 6 triangles, with 3 triangles above the 3 squares and 3 triangles below the 3 squares.">
            <a:extLst>
              <a:ext uri="{FF2B5EF4-FFF2-40B4-BE49-F238E27FC236}">
                <a16:creationId xmlns:a16="http://schemas.microsoft.com/office/drawing/2014/main" id="{B5824F20-56F8-4C0B-ABCD-49023B732F28}"/>
              </a:ext>
            </a:extLst>
          </p:cNvPr>
          <p:cNvPicPr>
            <a:picLocks noChangeAspect="1"/>
          </p:cNvPicPr>
          <p:nvPr/>
        </p:nvPicPr>
        <p:blipFill>
          <a:blip r:embed="rId4"/>
          <a:stretch>
            <a:fillRect/>
          </a:stretch>
        </p:blipFill>
        <p:spPr>
          <a:xfrm>
            <a:off x="1326080" y="2303185"/>
            <a:ext cx="3224656" cy="1125815"/>
          </a:xfrm>
          <a:prstGeom prst="rect">
            <a:avLst/>
          </a:prstGeom>
        </p:spPr>
      </p:pic>
      <p:pic>
        <p:nvPicPr>
          <p:cNvPr id="10" name="Picture 9" descr="The student continues the pattern.  Part A.  What is the total number of triangles in Step Four of the pattern?  Enter your answer in the box. ">
            <a:extLst>
              <a:ext uri="{FF2B5EF4-FFF2-40B4-BE49-F238E27FC236}">
                <a16:creationId xmlns:a16="http://schemas.microsoft.com/office/drawing/2014/main" id="{27D29354-38EB-2BD1-7E78-A8BB32F05491}"/>
              </a:ext>
            </a:extLst>
          </p:cNvPr>
          <p:cNvPicPr>
            <a:picLocks noChangeAspect="1"/>
          </p:cNvPicPr>
          <p:nvPr/>
        </p:nvPicPr>
        <p:blipFill>
          <a:blip r:embed="rId5"/>
          <a:stretch>
            <a:fillRect/>
          </a:stretch>
        </p:blipFill>
        <p:spPr>
          <a:xfrm>
            <a:off x="742545" y="3785316"/>
            <a:ext cx="4668257" cy="1487328"/>
          </a:xfrm>
          <a:prstGeom prst="rect">
            <a:avLst/>
          </a:prstGeom>
        </p:spPr>
      </p:pic>
      <p:sp>
        <p:nvSpPr>
          <p:cNvPr id="9" name="TextBox 8">
            <a:extLst>
              <a:ext uri="{FF2B5EF4-FFF2-40B4-BE49-F238E27FC236}">
                <a16:creationId xmlns:a16="http://schemas.microsoft.com/office/drawing/2014/main" id="{DE239C20-7CBA-5CA9-9BF1-DE3BDE791B4F}"/>
              </a:ext>
            </a:extLst>
          </p:cNvPr>
          <p:cNvSpPr txBox="1"/>
          <p:nvPr/>
        </p:nvSpPr>
        <p:spPr>
          <a:xfrm>
            <a:off x="6096000" y="1139933"/>
            <a:ext cx="5525386" cy="57082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Times New Roman" panose="02020603050405020304" pitchFamily="18" charset="0"/>
                <a:cs typeface="Times New Roman" panose="02020603050405020304" pitchFamily="18" charset="0"/>
              </a:rPr>
              <a:t>Part B</a:t>
            </a:r>
            <a:endParaRPr lang="en-US" sz="1600" dirty="0">
              <a:latin typeface="Times New Roman" panose="02020603050405020304" pitchFamily="18" charset="0"/>
              <a:cs typeface="Times New Roman" panose="02020603050405020304" pitchFamily="18" charset="0"/>
            </a:endParaRPr>
          </a:p>
          <a:p>
            <a:r>
              <a:rPr lang="en-US" sz="1600" b="0" i="0" dirty="0">
                <a:solidFill>
                  <a:srgbClr val="333333"/>
                </a:solidFill>
                <a:effectLst/>
                <a:latin typeface="Times New Roman" panose="02020603050405020304" pitchFamily="18" charset="0"/>
                <a:cs typeface="Times New Roman" panose="02020603050405020304" pitchFamily="18" charset="0"/>
              </a:rPr>
              <a:t>What is the total number of </a:t>
            </a:r>
            <a:r>
              <a:rPr lang="en-US" sz="1600" b="1" i="0" dirty="0">
                <a:solidFill>
                  <a:srgbClr val="333333"/>
                </a:solidFill>
                <a:effectLst/>
                <a:latin typeface="Times New Roman" panose="02020603050405020304" pitchFamily="18" charset="0"/>
                <a:cs typeface="Times New Roman" panose="02020603050405020304" pitchFamily="18" charset="0"/>
              </a:rPr>
              <a:t>squares</a:t>
            </a:r>
            <a:r>
              <a:rPr lang="en-US" sz="1600" b="0" i="0" dirty="0">
                <a:solidFill>
                  <a:srgbClr val="333333"/>
                </a:solidFill>
                <a:effectLst/>
                <a:latin typeface="Times New Roman" panose="02020603050405020304" pitchFamily="18" charset="0"/>
                <a:cs typeface="Times New Roman" panose="02020603050405020304" pitchFamily="18" charset="0"/>
              </a:rPr>
              <a:t> in Step 6 of the pattern? Explain how you know your answer is correct.</a:t>
            </a:r>
          </a:p>
          <a:p>
            <a:endParaRPr lang="en-US" sz="1600" dirty="0">
              <a:solidFill>
                <a:srgbClr val="333333"/>
              </a:solidFill>
              <a:latin typeface="Times New Roman" panose="02020603050405020304" pitchFamily="18" charset="0"/>
              <a:cs typeface="Times New Roman" panose="02020603050405020304" pitchFamily="18" charset="0"/>
            </a:endParaRPr>
          </a:p>
          <a:p>
            <a:r>
              <a:rPr lang="en-US" sz="1600" dirty="0">
                <a:solidFill>
                  <a:srgbClr val="333333"/>
                </a:solidFill>
                <a:latin typeface="Times New Roman" panose="02020603050405020304" pitchFamily="18" charset="0"/>
                <a:cs typeface="Times New Roman" panose="02020603050405020304" pitchFamily="18" charset="0"/>
              </a:rPr>
              <a:t>Enter your answer and your work or explanation in the space provided.</a:t>
            </a:r>
          </a:p>
          <a:p>
            <a:endParaRPr lang="en-US" sz="1600" dirty="0">
              <a:latin typeface="Times New Roman" panose="02020603050405020304" pitchFamily="18" charset="0"/>
              <a:cs typeface="Times New Roman" panose="02020603050405020304" pitchFamily="18" charset="0"/>
            </a:endParaRPr>
          </a:p>
          <a:p>
            <a:pPr>
              <a:lnSpc>
                <a:spcPct val="90000"/>
              </a:lnSpc>
              <a:spcBef>
                <a:spcPts val="1000"/>
              </a:spcBef>
            </a:pPr>
            <a:r>
              <a:rPr lang="en-US" sz="1600" b="1" dirty="0">
                <a:solidFill>
                  <a:srgbClr val="000000"/>
                </a:solidFill>
                <a:latin typeface="Times New Roman" panose="02020603050405020304" pitchFamily="18" charset="0"/>
                <a:cs typeface="Times New Roman" panose="02020603050405020304" pitchFamily="18" charset="0"/>
              </a:rPr>
              <a:t>Part C</a:t>
            </a:r>
            <a:endParaRPr lang="en-US" sz="1600" dirty="0">
              <a:solidFill>
                <a:srgbClr val="000000"/>
              </a:solidFill>
              <a:latin typeface="Times New Roman" panose="02020603050405020304" pitchFamily="18" charset="0"/>
              <a:cs typeface="Times New Roman" panose="02020603050405020304" pitchFamily="18" charset="0"/>
            </a:endParaRPr>
          </a:p>
          <a:p>
            <a:r>
              <a:rPr lang="en-US" sz="1600" b="0" i="0" dirty="0">
                <a:solidFill>
                  <a:srgbClr val="333333"/>
                </a:solidFill>
                <a:effectLst/>
                <a:latin typeface="Times New Roman" panose="02020603050405020304" pitchFamily="18" charset="0"/>
                <a:cs typeface="Times New Roman" panose="02020603050405020304" pitchFamily="18" charset="0"/>
              </a:rPr>
              <a:t>What is the total number of </a:t>
            </a:r>
            <a:r>
              <a:rPr lang="en-US" sz="1600" b="1" i="0" dirty="0">
                <a:solidFill>
                  <a:srgbClr val="333333"/>
                </a:solidFill>
                <a:effectLst/>
                <a:latin typeface="Times New Roman" panose="02020603050405020304" pitchFamily="18" charset="0"/>
                <a:cs typeface="Times New Roman" panose="02020603050405020304" pitchFamily="18" charset="0"/>
              </a:rPr>
              <a:t>triangles</a:t>
            </a:r>
            <a:r>
              <a:rPr lang="en-US" sz="1600" b="0" i="0" dirty="0">
                <a:solidFill>
                  <a:srgbClr val="333333"/>
                </a:solidFill>
                <a:effectLst/>
                <a:latin typeface="Times New Roman" panose="02020603050405020304" pitchFamily="18" charset="0"/>
                <a:cs typeface="Times New Roman" panose="02020603050405020304" pitchFamily="18" charset="0"/>
              </a:rPr>
              <a:t> in Step 9 of the pattern? Explain how you can get your answer by using multiplication.</a:t>
            </a:r>
          </a:p>
          <a:p>
            <a:endParaRPr lang="en-US" sz="1600" b="0" i="0" dirty="0">
              <a:solidFill>
                <a:srgbClr val="333333"/>
              </a:solidFill>
              <a:effectLst/>
              <a:latin typeface="Times New Roman" panose="02020603050405020304" pitchFamily="18" charset="0"/>
              <a:cs typeface="Times New Roman" panose="02020603050405020304" pitchFamily="18" charset="0"/>
            </a:endParaRPr>
          </a:p>
          <a:p>
            <a:r>
              <a:rPr lang="en-US" sz="1600" b="0" i="0" dirty="0">
                <a:solidFill>
                  <a:srgbClr val="333333"/>
                </a:solidFill>
                <a:effectLst/>
                <a:latin typeface="Times New Roman" panose="02020603050405020304" pitchFamily="18" charset="0"/>
                <a:cs typeface="Times New Roman" panose="02020603050405020304" pitchFamily="18" charset="0"/>
              </a:rPr>
              <a:t>Enter your equation in the space provided.</a:t>
            </a:r>
            <a:endParaRPr lang="en-US" sz="1600" dirty="0">
              <a:solidFill>
                <a:srgbClr val="333333"/>
              </a:solidFill>
              <a:latin typeface="Times New Roman" panose="02020603050405020304" pitchFamily="18" charset="0"/>
              <a:cs typeface="Times New Roman" panose="02020603050405020304" pitchFamily="18" charset="0"/>
            </a:endParaRPr>
          </a:p>
          <a:p>
            <a:pPr>
              <a:lnSpc>
                <a:spcPct val="90000"/>
              </a:lnSpc>
              <a:spcBef>
                <a:spcPts val="1000"/>
              </a:spcBef>
            </a:pPr>
            <a:endParaRPr lang="en-US" sz="1600" b="1" dirty="0">
              <a:solidFill>
                <a:srgbClr val="000000"/>
              </a:solidFill>
              <a:latin typeface="Times New Roman" panose="02020603050405020304" pitchFamily="18" charset="0"/>
              <a:cs typeface="Times New Roman" panose="02020603050405020304" pitchFamily="18" charset="0"/>
            </a:endParaRPr>
          </a:p>
          <a:p>
            <a:pPr>
              <a:lnSpc>
                <a:spcPct val="90000"/>
              </a:lnSpc>
              <a:spcBef>
                <a:spcPts val="1000"/>
              </a:spcBef>
            </a:pPr>
            <a:r>
              <a:rPr lang="en-US" sz="1600" b="1" dirty="0">
                <a:solidFill>
                  <a:srgbClr val="000000"/>
                </a:solidFill>
                <a:latin typeface="Times New Roman" panose="02020603050405020304" pitchFamily="18" charset="0"/>
                <a:cs typeface="Times New Roman" panose="02020603050405020304" pitchFamily="18" charset="0"/>
              </a:rPr>
              <a:t>Part D</a:t>
            </a:r>
            <a:endParaRPr lang="en-US" sz="1600" dirty="0">
              <a:solidFill>
                <a:srgbClr val="000000"/>
              </a:solidFill>
              <a:latin typeface="Times New Roman" panose="02020603050405020304" pitchFamily="18" charset="0"/>
              <a:cs typeface="Times New Roman" panose="02020603050405020304" pitchFamily="18" charset="0"/>
            </a:endParaRPr>
          </a:p>
          <a:p>
            <a:pPr algn="l"/>
            <a:r>
              <a:rPr lang="en-US" sz="1600" b="0" i="0" dirty="0">
                <a:solidFill>
                  <a:srgbClr val="333333"/>
                </a:solidFill>
                <a:effectLst/>
                <a:latin typeface="Times New Roman" panose="02020603050405020304" pitchFamily="18" charset="0"/>
                <a:cs typeface="Times New Roman" panose="02020603050405020304" pitchFamily="18" charset="0"/>
              </a:rPr>
              <a:t>One step in the pattern will have a total of 64 triangles.</a:t>
            </a:r>
          </a:p>
          <a:p>
            <a:pPr algn="l"/>
            <a:r>
              <a:rPr lang="en-US" sz="1600" b="0" i="0" dirty="0">
                <a:solidFill>
                  <a:srgbClr val="333333"/>
                </a:solidFill>
                <a:effectLst/>
                <a:latin typeface="Times New Roman" panose="02020603050405020304" pitchFamily="18" charset="0"/>
                <a:cs typeface="Times New Roman" panose="02020603050405020304" pitchFamily="18" charset="0"/>
              </a:rPr>
              <a:t>What is the total number of </a:t>
            </a:r>
            <a:r>
              <a:rPr lang="en-US" sz="1600" b="1" i="0" dirty="0">
                <a:solidFill>
                  <a:srgbClr val="333333"/>
                </a:solidFill>
                <a:effectLst/>
                <a:latin typeface="Times New Roman" panose="02020603050405020304" pitchFamily="18" charset="0"/>
                <a:cs typeface="Times New Roman" panose="02020603050405020304" pitchFamily="18" charset="0"/>
              </a:rPr>
              <a:t>squares</a:t>
            </a:r>
            <a:r>
              <a:rPr lang="en-US" sz="1600" b="0" i="0" dirty="0">
                <a:solidFill>
                  <a:srgbClr val="333333"/>
                </a:solidFill>
                <a:effectLst/>
                <a:latin typeface="Times New Roman" panose="02020603050405020304" pitchFamily="18" charset="0"/>
                <a:cs typeface="Times New Roman" panose="02020603050405020304" pitchFamily="18" charset="0"/>
              </a:rPr>
              <a:t> in that step? Show or explain how you got your answer.</a:t>
            </a:r>
          </a:p>
          <a:p>
            <a:endParaRPr lang="en-US" sz="1600" dirty="0">
              <a:solidFill>
                <a:srgbClr val="333333"/>
              </a:solidFill>
              <a:latin typeface="Times New Roman" panose="02020603050405020304" pitchFamily="18" charset="0"/>
              <a:ea typeface="+mn-lt"/>
              <a:cs typeface="Times New Roman" panose="02020603050405020304" pitchFamily="18" charset="0"/>
            </a:endParaRPr>
          </a:p>
          <a:p>
            <a:r>
              <a:rPr lang="en-US" sz="1600" dirty="0">
                <a:solidFill>
                  <a:srgbClr val="333333"/>
                </a:solidFill>
                <a:latin typeface="Times New Roman" panose="02020603050405020304" pitchFamily="18" charset="0"/>
                <a:ea typeface="+mn-lt"/>
                <a:cs typeface="Times New Roman" panose="02020603050405020304" pitchFamily="18" charset="0"/>
              </a:rPr>
              <a:t>Enter your answer and your explanation in the space provided.</a:t>
            </a:r>
            <a:endParaRPr lang="en-US" sz="1600" dirty="0">
              <a:latin typeface="Times New Roman" panose="02020603050405020304" pitchFamily="18" charset="0"/>
              <a:cs typeface="Times New Roman" panose="02020603050405020304" pitchFamily="18" charset="0"/>
            </a:endParaRPr>
          </a:p>
          <a:p>
            <a:pPr>
              <a:lnSpc>
                <a:spcPct val="90000"/>
              </a:lnSpc>
              <a:spcBef>
                <a:spcPts val="1000"/>
              </a:spcBef>
            </a:pPr>
            <a:endParaRPr lang="en-US" sz="1600" dirty="0">
              <a:solidFill>
                <a:srgbClr val="333333"/>
              </a:solidFill>
              <a:latin typeface="Times New Roman"/>
              <a:ea typeface="Lato"/>
              <a:cs typeface="Arial"/>
            </a:endParaRPr>
          </a:p>
          <a:p>
            <a:endParaRPr lang="en-US" dirty="0">
              <a:solidFill>
                <a:srgbClr val="333333"/>
              </a:solidFill>
              <a:latin typeface="Lato"/>
              <a:ea typeface="Lato"/>
              <a:cs typeface="Lato"/>
            </a:endParaRPr>
          </a:p>
        </p:txBody>
      </p:sp>
    </p:spTree>
    <p:extLst>
      <p:ext uri="{BB962C8B-B14F-4D97-AF65-F5344CB8AC3E}">
        <p14:creationId xmlns:p14="http://schemas.microsoft.com/office/powerpoint/2010/main" val="2428821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8"/>
            <a:ext cx="10990385" cy="581044"/>
          </a:xfrm>
        </p:spPr>
        <p:txBody>
          <a:bodyPr>
            <a:normAutofit fontScale="90000"/>
          </a:bodyPr>
          <a:lstStyle/>
          <a:p>
            <a:pPr algn="ctr"/>
            <a:r>
              <a:rPr lang="en-US" sz="4000"/>
              <a:t>Elementary School Question Sample Response</a:t>
            </a:r>
          </a:p>
        </p:txBody>
      </p:sp>
      <p:sp>
        <p:nvSpPr>
          <p:cNvPr id="4" name="TextBox 18">
            <a:extLst>
              <a:ext uri="{FF2B5EF4-FFF2-40B4-BE49-F238E27FC236}">
                <a16:creationId xmlns:a16="http://schemas.microsoft.com/office/drawing/2014/main" id="{C613ED70-D282-4B92-A22E-012A659BD51F}"/>
              </a:ext>
            </a:extLst>
          </p:cNvPr>
          <p:cNvSpPr txBox="1"/>
          <p:nvPr/>
        </p:nvSpPr>
        <p:spPr>
          <a:xfrm>
            <a:off x="9932482" y="744279"/>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19 of your Packet</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616946" y="1071845"/>
            <a:ext cx="10631276" cy="5097084"/>
          </a:xfrm>
        </p:spPr>
        <p:txBody>
          <a:bodyPr vert="horz" lIns="91440" tIns="45720" rIns="91440" bIns="45720" rtlCol="0" anchor="t">
            <a:noAutofit/>
          </a:bodyPr>
          <a:lstStyle/>
          <a:p>
            <a:r>
              <a:rPr lang="en-US" sz="1800" b="1" dirty="0">
                <a:solidFill>
                  <a:srgbClr val="333333"/>
                </a:solidFill>
                <a:latin typeface="Times New Roman" panose="02020603050405020304" pitchFamily="18" charset="0"/>
                <a:cs typeface="Times New Roman" panose="02020603050405020304" pitchFamily="18" charset="0"/>
              </a:rPr>
              <a:t>Part A: </a:t>
            </a:r>
            <a:r>
              <a:rPr lang="en-US" sz="1800" dirty="0">
                <a:solidFill>
                  <a:srgbClr val="333333"/>
                </a:solidFill>
                <a:latin typeface="Times New Roman" panose="02020603050405020304" pitchFamily="18" charset="0"/>
                <a:cs typeface="Times New Roman" panose="02020603050405020304" pitchFamily="18" charset="0"/>
              </a:rPr>
              <a:t>8 (triangles) </a:t>
            </a:r>
            <a:endParaRPr lang="en-US" sz="1800" dirty="0">
              <a:solidFill>
                <a:srgbClr val="3647B6"/>
              </a:solidFill>
              <a:latin typeface="Times New Roman" panose="02020603050405020304" pitchFamily="18" charset="0"/>
              <a:cs typeface="Times New Roman" panose="02020603050405020304" pitchFamily="18" charset="0"/>
            </a:endParaRPr>
          </a:p>
          <a:p>
            <a:pPr lvl="1"/>
            <a:endParaRPr lang="en-US" sz="1800" dirty="0">
              <a:solidFill>
                <a:srgbClr val="333333"/>
              </a:solidFill>
              <a:latin typeface="Times New Roman" panose="02020603050405020304" pitchFamily="18" charset="0"/>
              <a:cs typeface="Times New Roman" panose="02020603050405020304" pitchFamily="18" charset="0"/>
            </a:endParaRPr>
          </a:p>
          <a:p>
            <a:r>
              <a:rPr lang="en-US" sz="1800" b="1" dirty="0">
                <a:solidFill>
                  <a:srgbClr val="333333"/>
                </a:solidFill>
                <a:latin typeface="Times New Roman" panose="02020603050405020304" pitchFamily="18" charset="0"/>
                <a:cs typeface="Times New Roman" panose="02020603050405020304" pitchFamily="18" charset="0"/>
              </a:rPr>
              <a:t>Part B: </a:t>
            </a:r>
            <a:r>
              <a:rPr lang="en-US" sz="1800" dirty="0">
                <a:solidFill>
                  <a:srgbClr val="333333"/>
                </a:solidFill>
                <a:latin typeface="Times New Roman" panose="02020603050405020304" pitchFamily="18" charset="0"/>
                <a:cs typeface="Times New Roman" panose="02020603050405020304" pitchFamily="18" charset="0"/>
              </a:rPr>
              <a:t>6 (squares)</a:t>
            </a:r>
            <a:endParaRPr lang="en-US" sz="1800" dirty="0">
              <a:solidFill>
                <a:srgbClr val="3647B6"/>
              </a:solidFill>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Ø"/>
            </a:pPr>
            <a:r>
              <a:rPr lang="en-US" sz="1800" dirty="0">
                <a:solidFill>
                  <a:srgbClr val="3647B6"/>
                </a:solidFill>
                <a:latin typeface="Times New Roman" panose="02020603050405020304" pitchFamily="18" charset="0"/>
                <a:cs typeface="Times New Roman" panose="02020603050405020304" pitchFamily="18" charset="0"/>
              </a:rPr>
              <a:t>The number of squares is the same as the step number in the pattern.</a:t>
            </a:r>
          </a:p>
          <a:p>
            <a:pPr lvl="1"/>
            <a:endParaRPr lang="en-US" sz="1800" dirty="0">
              <a:solidFill>
                <a:srgbClr val="333333"/>
              </a:solidFill>
              <a:latin typeface="Times New Roman" panose="02020603050405020304" pitchFamily="18" charset="0"/>
              <a:cs typeface="Times New Roman" panose="02020603050405020304" pitchFamily="18" charset="0"/>
            </a:endParaRPr>
          </a:p>
          <a:p>
            <a:r>
              <a:rPr lang="en-US" sz="1800" b="1" dirty="0">
                <a:solidFill>
                  <a:srgbClr val="333333"/>
                </a:solidFill>
                <a:latin typeface="Times New Roman" panose="02020603050405020304" pitchFamily="18" charset="0"/>
                <a:cs typeface="Times New Roman" panose="02020603050405020304" pitchFamily="18" charset="0"/>
              </a:rPr>
              <a:t>Part C: </a:t>
            </a:r>
            <a:r>
              <a:rPr lang="en-US" sz="1800" dirty="0">
                <a:solidFill>
                  <a:srgbClr val="333333"/>
                </a:solidFill>
                <a:latin typeface="Times New Roman" panose="02020603050405020304" pitchFamily="18" charset="0"/>
                <a:cs typeface="Times New Roman" panose="02020603050405020304" pitchFamily="18" charset="0"/>
              </a:rPr>
              <a:t>18 (triangles) </a:t>
            </a:r>
            <a:endParaRPr lang="en-US" sz="1800" dirty="0">
              <a:solidFill>
                <a:srgbClr val="3647B6"/>
              </a:solidFill>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Ø"/>
            </a:pPr>
            <a:r>
              <a:rPr lang="en-US" sz="1800" dirty="0">
                <a:solidFill>
                  <a:srgbClr val="3647B6"/>
                </a:solidFill>
                <a:latin typeface="Times New Roman" panose="02020603050405020304" pitchFamily="18" charset="0"/>
                <a:cs typeface="Times New Roman" panose="02020603050405020304" pitchFamily="18" charset="0"/>
              </a:rPr>
              <a:t>The number of triangles is always twice as many as the step number in the pattern. So, multiply the step number by 2 to find the number of triangles. </a:t>
            </a:r>
          </a:p>
          <a:p>
            <a:pPr marL="742950" lvl="1" indent="-285750">
              <a:buFont typeface="Wingdings" panose="05000000000000000000" pitchFamily="2" charset="2"/>
              <a:buChar char="Ø"/>
            </a:pPr>
            <a:r>
              <a:rPr lang="en-US" sz="1800" dirty="0">
                <a:solidFill>
                  <a:srgbClr val="3647B6"/>
                </a:solidFill>
                <a:latin typeface="Times New Roman" panose="02020603050405020304" pitchFamily="18" charset="0"/>
                <a:cs typeface="Times New Roman" panose="02020603050405020304" pitchFamily="18" charset="0"/>
              </a:rPr>
              <a:t>2 x 9 = 18 OR </a:t>
            </a:r>
          </a:p>
          <a:p>
            <a:pPr marL="742950" lvl="1" indent="-285750">
              <a:buFont typeface="Wingdings" panose="05000000000000000000" pitchFamily="2" charset="2"/>
              <a:buChar char="Ø"/>
            </a:pPr>
            <a:r>
              <a:rPr lang="en-US" sz="1800" dirty="0">
                <a:solidFill>
                  <a:srgbClr val="3647B6"/>
                </a:solidFill>
                <a:latin typeface="Times New Roman" panose="02020603050405020304" pitchFamily="18" charset="0"/>
                <a:cs typeface="Times New Roman" panose="02020603050405020304" pitchFamily="18" charset="0"/>
              </a:rPr>
              <a:t>other valid explanation</a:t>
            </a:r>
          </a:p>
          <a:p>
            <a:pPr lvl="1"/>
            <a:endParaRPr lang="en-US" sz="1800" dirty="0">
              <a:solidFill>
                <a:srgbClr val="333333"/>
              </a:solidFill>
              <a:latin typeface="Times New Roman" panose="02020603050405020304" pitchFamily="18" charset="0"/>
              <a:cs typeface="Times New Roman" panose="02020603050405020304" pitchFamily="18" charset="0"/>
            </a:endParaRPr>
          </a:p>
          <a:p>
            <a:r>
              <a:rPr lang="en-US" sz="1800" b="1" dirty="0">
                <a:solidFill>
                  <a:srgbClr val="333333"/>
                </a:solidFill>
                <a:latin typeface="Times New Roman" panose="02020603050405020304" pitchFamily="18" charset="0"/>
                <a:cs typeface="Times New Roman" panose="02020603050405020304" pitchFamily="18" charset="0"/>
              </a:rPr>
              <a:t>Part D: </a:t>
            </a:r>
            <a:r>
              <a:rPr lang="en-US" sz="1800" dirty="0">
                <a:solidFill>
                  <a:srgbClr val="333333"/>
                </a:solidFill>
                <a:latin typeface="Times New Roman" panose="02020603050405020304" pitchFamily="18" charset="0"/>
                <a:cs typeface="Times New Roman" panose="02020603050405020304" pitchFamily="18" charset="0"/>
              </a:rPr>
              <a:t>32 (squares)</a:t>
            </a:r>
            <a:endParaRPr lang="en-US" sz="1800" dirty="0">
              <a:solidFill>
                <a:srgbClr val="3647B6"/>
              </a:solidFill>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Ø"/>
            </a:pPr>
            <a:r>
              <a:rPr lang="en-US" sz="1800" dirty="0">
                <a:solidFill>
                  <a:srgbClr val="3647B6"/>
                </a:solidFill>
                <a:latin typeface="Times New Roman" panose="02020603050405020304" pitchFamily="18" charset="0"/>
                <a:cs typeface="Times New Roman" panose="02020603050405020304" pitchFamily="18" charset="0"/>
              </a:rPr>
              <a:t>The number of triangles is always twice the number of squares.</a:t>
            </a:r>
          </a:p>
          <a:p>
            <a:pPr marL="742950" lvl="1" indent="-285750">
              <a:buFont typeface="Wingdings" panose="05000000000000000000" pitchFamily="2" charset="2"/>
              <a:buChar char="Ø"/>
            </a:pPr>
            <a:r>
              <a:rPr lang="en-US" sz="1800" dirty="0">
                <a:solidFill>
                  <a:srgbClr val="3647B6"/>
                </a:solidFill>
                <a:latin typeface="Times New Roman" panose="02020603050405020304" pitchFamily="18" charset="0"/>
                <a:cs typeface="Times New Roman" panose="02020603050405020304" pitchFamily="18" charset="0"/>
              </a:rPr>
              <a:t>64 ÷ 2 = 32 OR </a:t>
            </a:r>
          </a:p>
          <a:p>
            <a:pPr marL="742950" lvl="1" indent="-285750">
              <a:buFont typeface="Wingdings" panose="05000000000000000000" pitchFamily="2" charset="2"/>
              <a:buChar char="Ø"/>
            </a:pPr>
            <a:r>
              <a:rPr lang="en-US" sz="1800" dirty="0">
                <a:solidFill>
                  <a:srgbClr val="3647B6"/>
                </a:solidFill>
                <a:latin typeface="Times New Roman" panose="02020603050405020304" pitchFamily="18" charset="0"/>
                <a:cs typeface="Times New Roman" panose="02020603050405020304" pitchFamily="18" charset="0"/>
              </a:rPr>
              <a:t>other valid explanation</a:t>
            </a:r>
          </a:p>
          <a:p>
            <a:pPr marL="742950" lvl="1" indent="-285750">
              <a:buFont typeface="Wingdings" panose="05000000000000000000" pitchFamily="2" charset="2"/>
              <a:buChar char="Ø"/>
            </a:pPr>
            <a:endParaRPr lang="en-US" sz="1800" dirty="0">
              <a:solidFill>
                <a:srgbClr val="3647B6"/>
              </a:solidFill>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Ø"/>
            </a:pPr>
            <a:endParaRPr lang="en-US" sz="1600" dirty="0"/>
          </a:p>
          <a:p>
            <a:br>
              <a:rPr lang="en-US" sz="1600" dirty="0"/>
            </a:br>
            <a:endParaRPr lang="en-US" sz="1600" dirty="0"/>
          </a:p>
        </p:txBody>
      </p:sp>
    </p:spTree>
    <p:extLst>
      <p:ext uri="{BB962C8B-B14F-4D97-AF65-F5344CB8AC3E}">
        <p14:creationId xmlns:p14="http://schemas.microsoft.com/office/powerpoint/2010/main" val="1596961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39028DA-5319-BA77-9B18-1A4DD6347F70}"/>
              </a:ext>
            </a:extLst>
          </p:cNvPr>
          <p:cNvSpPr txBox="1">
            <a:spLocks noGrp="1"/>
          </p:cNvSpPr>
          <p:nvPr>
            <p:ph type="title" idx="4294967295"/>
          </p:nvPr>
        </p:nvSpPr>
        <p:spPr>
          <a:xfrm>
            <a:off x="612128" y="93797"/>
            <a:ext cx="10990385" cy="800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6000" kern="1200">
                <a:solidFill>
                  <a:srgbClr val="3647B6"/>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3647B6"/>
                </a:solidFill>
                <a:effectLst/>
                <a:uLnTx/>
                <a:uFillTx/>
                <a:latin typeface="Arial"/>
                <a:ea typeface="+mj-ea"/>
                <a:cs typeface="Arial"/>
              </a:rPr>
              <a:t>Elementary Question Scoring Guide</a:t>
            </a:r>
            <a:endParaRPr kumimoji="0" lang="en-US" sz="4000" b="0" i="0" u="none" strike="noStrike" kern="1200" cap="none" spc="0" normalizeH="0" baseline="0" noProof="0" dirty="0">
              <a:ln>
                <a:noFill/>
              </a:ln>
              <a:solidFill>
                <a:srgbClr val="3647B6"/>
              </a:solidFill>
              <a:effectLst/>
              <a:uLnTx/>
              <a:uFillTx/>
              <a:latin typeface="Arial"/>
              <a:ea typeface="+mj-ea"/>
              <a:cs typeface="Arial"/>
            </a:endParaRPr>
          </a:p>
        </p:txBody>
      </p:sp>
      <p:sp>
        <p:nvSpPr>
          <p:cNvPr id="10" name="TextBox 18">
            <a:extLst>
              <a:ext uri="{FF2B5EF4-FFF2-40B4-BE49-F238E27FC236}">
                <a16:creationId xmlns:a16="http://schemas.microsoft.com/office/drawing/2014/main" id="{D35605C0-9184-4368-8C1B-447F8FEC9D50}"/>
              </a:ext>
            </a:extLst>
          </p:cNvPr>
          <p:cNvSpPr txBox="1"/>
          <p:nvPr/>
        </p:nvSpPr>
        <p:spPr>
          <a:xfrm>
            <a:off x="9465461" y="735159"/>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latin typeface="Times New Roman" panose="02020603050405020304" pitchFamily="18" charset="0"/>
                <a:cs typeface="Times New Roman" panose="02020603050405020304" pitchFamily="18" charset="0"/>
              </a:rPr>
              <a:t>On page 20 of your Packet</a:t>
            </a:r>
          </a:p>
        </p:txBody>
      </p:sp>
      <p:pic>
        <p:nvPicPr>
          <p:cNvPr id="9" name="Picture 8" descr="A scoring guide showing the possible scores and understanding levels of 4 (exemplary), 3 (good), 2 (fair), 1 ( minimal) or 0 (insufficient evidence of any understanding). Each description includes the domain, which is Operations and Algebraic Thinking, and the wording of the standard being assessed which is 4.OA.C.5.">
            <a:extLst>
              <a:ext uri="{FF2B5EF4-FFF2-40B4-BE49-F238E27FC236}">
                <a16:creationId xmlns:a16="http://schemas.microsoft.com/office/drawing/2014/main" id="{D821EFF3-D428-2B98-9333-FC8C8A4EC87F}"/>
              </a:ext>
            </a:extLst>
          </p:cNvPr>
          <p:cNvPicPr>
            <a:picLocks noChangeAspect="1"/>
          </p:cNvPicPr>
          <p:nvPr/>
        </p:nvPicPr>
        <p:blipFill>
          <a:blip r:embed="rId3"/>
          <a:stretch>
            <a:fillRect/>
          </a:stretch>
        </p:blipFill>
        <p:spPr>
          <a:xfrm>
            <a:off x="612128" y="1054136"/>
            <a:ext cx="10998766" cy="5172754"/>
          </a:xfrm>
          <a:prstGeom prst="rect">
            <a:avLst/>
          </a:prstGeom>
        </p:spPr>
      </p:pic>
    </p:spTree>
    <p:extLst>
      <p:ext uri="{BB962C8B-B14F-4D97-AF65-F5344CB8AC3E}">
        <p14:creationId xmlns:p14="http://schemas.microsoft.com/office/powerpoint/2010/main" val="3649188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8"/>
            <a:ext cx="10990385" cy="641362"/>
          </a:xfrm>
        </p:spPr>
        <p:txBody>
          <a:bodyPr>
            <a:normAutofit/>
          </a:bodyPr>
          <a:lstStyle/>
          <a:p>
            <a:pPr algn="ctr"/>
            <a:r>
              <a:rPr lang="en-US" sz="3800">
                <a:latin typeface="Arial"/>
                <a:cs typeface="Arial"/>
              </a:rPr>
              <a:t>Elementary </a:t>
            </a:r>
            <a:r>
              <a:rPr lang="en-US" sz="4000">
                <a:latin typeface="Arial"/>
                <a:cs typeface="Arial"/>
              </a:rPr>
              <a:t>Question Scoring Notes</a:t>
            </a:r>
            <a:endParaRPr lang="en-US">
              <a:latin typeface="Arial"/>
              <a:cs typeface="Arial"/>
            </a:endParaRPr>
          </a:p>
        </p:txBody>
      </p:sp>
      <p:sp>
        <p:nvSpPr>
          <p:cNvPr id="4" name="TextBox 18">
            <a:extLst>
              <a:ext uri="{FF2B5EF4-FFF2-40B4-BE49-F238E27FC236}">
                <a16:creationId xmlns:a16="http://schemas.microsoft.com/office/drawing/2014/main" id="{302FC0C7-7D3F-4E84-AFBD-799744233538}"/>
              </a:ext>
            </a:extLst>
          </p:cNvPr>
          <p:cNvSpPr txBox="1"/>
          <p:nvPr/>
        </p:nvSpPr>
        <p:spPr>
          <a:xfrm>
            <a:off x="9996278" y="860419"/>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21 of your Packet</a:t>
            </a:r>
          </a:p>
        </p:txBody>
      </p:sp>
      <p:sp>
        <p:nvSpPr>
          <p:cNvPr id="5" name="Text Placeholder 2">
            <a:extLst>
              <a:ext uri="{FF2B5EF4-FFF2-40B4-BE49-F238E27FC236}">
                <a16:creationId xmlns:a16="http://schemas.microsoft.com/office/drawing/2014/main" id="{EAD431CF-608C-4B9F-9910-15C241CCDCFA}"/>
              </a:ext>
            </a:extLst>
          </p:cNvPr>
          <p:cNvSpPr txBox="1">
            <a:spLocks/>
          </p:cNvSpPr>
          <p:nvPr/>
        </p:nvSpPr>
        <p:spPr>
          <a:xfrm>
            <a:off x="568846" y="1293276"/>
            <a:ext cx="6301738" cy="4478496"/>
          </a:xfrm>
          <a:prstGeom prst="rect">
            <a:avLst/>
          </a:prstGeom>
          <a:ln>
            <a:solidFill>
              <a:schemeClr val="accent1"/>
            </a:solidFill>
          </a:ln>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600" b="1" dirty="0">
                <a:solidFill>
                  <a:srgbClr val="333333"/>
                </a:solidFill>
                <a:latin typeface="Times New Roman"/>
                <a:cs typeface="Times New Roman"/>
              </a:rPr>
              <a:t>Part B: </a:t>
            </a:r>
          </a:p>
          <a:p>
            <a:pPr marL="342900" indent="-342900">
              <a:lnSpc>
                <a:spcPct val="107000"/>
              </a:lnSpc>
              <a:spcBef>
                <a:spcPts val="0"/>
              </a:spcBef>
              <a:buFont typeface="Wingdings" panose="05000000000000000000" pitchFamily="2" charset="2"/>
              <a:buChar char="Ø"/>
            </a:pPr>
            <a:r>
              <a:rPr lang="en-US" sz="1600" dirty="0">
                <a:solidFill>
                  <a:srgbClr val="333333"/>
                </a:solidFill>
                <a:latin typeface="Times New Roman"/>
                <a:cs typeface="Times New Roman"/>
              </a:rPr>
              <a:t>Full credit for finding the total number of squares in steps 1 through 6 if they show the 6 squares in the 6</a:t>
            </a:r>
            <a:r>
              <a:rPr lang="en-US" sz="1600" baseline="30000" dirty="0">
                <a:solidFill>
                  <a:srgbClr val="333333"/>
                </a:solidFill>
                <a:latin typeface="Times New Roman"/>
                <a:cs typeface="Times New Roman"/>
              </a:rPr>
              <a:t>th</a:t>
            </a:r>
            <a:r>
              <a:rPr lang="en-US" sz="1600" dirty="0">
                <a:solidFill>
                  <a:srgbClr val="333333"/>
                </a:solidFill>
                <a:latin typeface="Times New Roman"/>
                <a:cs typeface="Times New Roman"/>
              </a:rPr>
              <a:t> step in their work/explanation (1 + 2 + 3 + 4 + 5 + 6 = 21).</a:t>
            </a:r>
            <a:endParaRPr lang="en-US" sz="1600" dirty="0">
              <a:solidFill>
                <a:srgbClr val="000000"/>
              </a:solidFill>
              <a:latin typeface="Times New Roman"/>
              <a:cs typeface="Times New Roman"/>
            </a:endParaRPr>
          </a:p>
          <a:p>
            <a:pPr marL="342900" indent="-342900">
              <a:lnSpc>
                <a:spcPct val="107000"/>
              </a:lnSpc>
              <a:spcBef>
                <a:spcPts val="0"/>
              </a:spcBef>
              <a:buFont typeface="Wingdings" panose="05000000000000000000" pitchFamily="2" charset="2"/>
              <a:buChar char="Ø"/>
            </a:pPr>
            <a:endParaRPr lang="en-US" sz="1600" b="1" dirty="0">
              <a:solidFill>
                <a:srgbClr val="333333"/>
              </a:solidFill>
              <a:latin typeface="Times New Roman" panose="02020603050405020304" pitchFamily="18" charset="0"/>
              <a:cs typeface="Times New Roman" panose="02020603050405020304" pitchFamily="18" charset="0"/>
            </a:endParaRPr>
          </a:p>
          <a:p>
            <a:r>
              <a:rPr lang="en-US" sz="1600" b="1" dirty="0">
                <a:solidFill>
                  <a:srgbClr val="333333"/>
                </a:solidFill>
                <a:latin typeface="Times New Roman"/>
                <a:cs typeface="Times New Roman"/>
              </a:rPr>
              <a:t>Part C: </a:t>
            </a:r>
          </a:p>
          <a:p>
            <a:pPr marL="342900" indent="-342900">
              <a:lnSpc>
                <a:spcPct val="107000"/>
              </a:lnSpc>
              <a:spcBef>
                <a:spcPts val="0"/>
              </a:spcBef>
              <a:buFont typeface="Wingdings" panose="05000000000000000000" pitchFamily="2" charset="2"/>
              <a:buChar char="Ø"/>
            </a:pPr>
            <a:r>
              <a:rPr lang="en-US" sz="1600" dirty="0">
                <a:latin typeface="Times New Roman"/>
                <a:ea typeface="Calibri" panose="020F0502020204030204" pitchFamily="34" charset="0"/>
                <a:cs typeface="Times New Roman"/>
              </a:rPr>
              <a:t>Does not have to use multiplication to receive full credit (9 + 9 = 18).</a:t>
            </a:r>
          </a:p>
          <a:p>
            <a:pPr marL="342900" indent="-342900">
              <a:lnSpc>
                <a:spcPct val="107000"/>
              </a:lnSpc>
              <a:spcBef>
                <a:spcPts val="0"/>
              </a:spcBef>
              <a:buFont typeface="Wingdings" panose="05000000000000000000" pitchFamily="2" charset="2"/>
              <a:buChar char="Ø"/>
            </a:pPr>
            <a:r>
              <a:rPr lang="en-US" sz="1600" dirty="0">
                <a:solidFill>
                  <a:srgbClr val="333333"/>
                </a:solidFill>
                <a:latin typeface="Times New Roman"/>
                <a:cs typeface="Times New Roman"/>
              </a:rPr>
              <a:t>Full credit for finding the total number of triangles in steps 1 through 9 if they show the 18 triangles in the 9</a:t>
            </a:r>
            <a:r>
              <a:rPr lang="en-US" sz="1600" baseline="30000" dirty="0">
                <a:solidFill>
                  <a:srgbClr val="333333"/>
                </a:solidFill>
                <a:latin typeface="Times New Roman"/>
                <a:cs typeface="Times New Roman"/>
              </a:rPr>
              <a:t>th</a:t>
            </a:r>
            <a:r>
              <a:rPr lang="en-US" sz="1600" dirty="0">
                <a:solidFill>
                  <a:srgbClr val="333333"/>
                </a:solidFill>
                <a:latin typeface="Times New Roman"/>
                <a:cs typeface="Times New Roman"/>
              </a:rPr>
              <a:t> step in their work/explanation (2 + 4 + 6 + 8 + …18 = 90).</a:t>
            </a:r>
            <a:endParaRPr lang="en-US" sz="1600" dirty="0">
              <a:solidFill>
                <a:srgbClr val="000000"/>
              </a:solidFill>
              <a:latin typeface="Times New Roman"/>
              <a:cs typeface="Times New Roman"/>
            </a:endParaRPr>
          </a:p>
          <a:p>
            <a:pPr marL="342900" indent="-342900">
              <a:lnSpc>
                <a:spcPct val="107000"/>
              </a:lnSpc>
              <a:spcBef>
                <a:spcPts val="0"/>
              </a:spcBef>
              <a:buFont typeface="Wingdings" panose="05000000000000000000" pitchFamily="2" charset="2"/>
              <a:buChar char="Ø"/>
            </a:pPr>
            <a:endParaRPr lang="en-US" sz="1600" dirty="0">
              <a:solidFill>
                <a:srgbClr val="000000"/>
              </a:solidFill>
              <a:latin typeface="Times New Roman" panose="02020603050405020304" pitchFamily="18" charset="0"/>
              <a:cs typeface="Times New Roman" panose="02020603050405020304" pitchFamily="18" charset="0"/>
            </a:endParaRPr>
          </a:p>
          <a:p>
            <a:pPr>
              <a:lnSpc>
                <a:spcPct val="107000"/>
              </a:lnSpc>
              <a:spcBef>
                <a:spcPts val="0"/>
              </a:spcBef>
            </a:pPr>
            <a:r>
              <a:rPr lang="en-US" sz="1600" b="1" dirty="0">
                <a:solidFill>
                  <a:srgbClr val="333333"/>
                </a:solidFill>
                <a:latin typeface="Times New Roman"/>
                <a:cs typeface="Times New Roman"/>
              </a:rPr>
              <a:t>Part D:</a:t>
            </a:r>
          </a:p>
          <a:p>
            <a:pPr marL="285750" indent="-285750">
              <a:buFont typeface="Wingdings" panose="05000000000000000000" pitchFamily="2" charset="2"/>
              <a:buChar char="Ø"/>
            </a:pPr>
            <a:r>
              <a:rPr lang="en-US" sz="1600" dirty="0">
                <a:latin typeface="Times New Roman"/>
                <a:ea typeface="Calibri" panose="020F0502020204030204" pitchFamily="34" charset="0"/>
                <a:cs typeface="Times New Roman"/>
              </a:rPr>
              <a:t>Can use multiplication (2 x 32 = 64).</a:t>
            </a:r>
          </a:p>
          <a:p>
            <a:pPr marL="285750" indent="-285750">
              <a:buFont typeface="Wingdings" panose="05000000000000000000" pitchFamily="2" charset="2"/>
              <a:buChar char="Ø"/>
            </a:pPr>
            <a:r>
              <a:rPr lang="en-US" sz="1600" dirty="0">
                <a:latin typeface="Times New Roman"/>
                <a:ea typeface="Calibri" panose="020F0502020204030204" pitchFamily="34" charset="0"/>
                <a:cs typeface="Times New Roman"/>
              </a:rPr>
              <a:t>Can say that the number of triangles is 2 times the step number.</a:t>
            </a:r>
          </a:p>
          <a:p>
            <a:pPr marL="285750" indent="-285750">
              <a:buFont typeface="Wingdings" panose="05000000000000000000" pitchFamily="2" charset="2"/>
              <a:buChar char="Ø"/>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Bef>
                <a:spcPts val="0"/>
              </a:spcBef>
              <a:buFont typeface="Wingdings" panose="05000000000000000000" pitchFamily="2" charset="2"/>
              <a:buChar char="Ø"/>
            </a:pPr>
            <a:endParaRPr lang="en-US" sz="1600" dirty="0">
              <a:solidFill>
                <a:srgbClr val="000000"/>
              </a:solidFill>
              <a:latin typeface="Times New Roman" panose="02020603050405020304" pitchFamily="18" charset="0"/>
              <a:cs typeface="Times New Roman" panose="02020603050405020304" pitchFamily="18" charset="0"/>
            </a:endParaRPr>
          </a:p>
          <a:p>
            <a:pPr marL="342900" indent="-342900">
              <a:lnSpc>
                <a:spcPct val="107000"/>
              </a:lnSpc>
              <a:spcBef>
                <a:spcPts val="0"/>
              </a:spcBef>
              <a:buFont typeface="Wingdings" panose="05000000000000000000" pitchFamily="2" charset="2"/>
              <a:buChar char="Ø"/>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Ø"/>
            </a:pPr>
            <a:endParaRPr lang="en-US" sz="1700" dirty="0">
              <a:effectLst/>
              <a:latin typeface="Calibri" panose="020F0502020204030204" pitchFamily="34" charset="0"/>
              <a:ea typeface="Calibri" panose="020F0502020204030204" pitchFamily="34" charset="0"/>
              <a:cs typeface="SymbolMT"/>
            </a:endParaRPr>
          </a:p>
          <a:p>
            <a:endParaRPr lang="en-US" sz="1400" b="1" dirty="0">
              <a:solidFill>
                <a:srgbClr val="333333"/>
              </a:solidFill>
              <a:latin typeface="Times New Roman" panose="02020603050405020304" pitchFamily="18" charset="0"/>
              <a:cs typeface="Times New Roman" panose="02020603050405020304" pitchFamily="18" charset="0"/>
            </a:endParaRPr>
          </a:p>
        </p:txBody>
      </p:sp>
      <p:sp>
        <p:nvSpPr>
          <p:cNvPr id="7" name="Text Placeholder 9">
            <a:extLst>
              <a:ext uri="{FF2B5EF4-FFF2-40B4-BE49-F238E27FC236}">
                <a16:creationId xmlns:a16="http://schemas.microsoft.com/office/drawing/2014/main" id="{E23B3B4C-4782-4047-A5D3-BCACA25DF531}"/>
              </a:ext>
            </a:extLst>
          </p:cNvPr>
          <p:cNvSpPr txBox="1">
            <a:spLocks/>
          </p:cNvSpPr>
          <p:nvPr/>
        </p:nvSpPr>
        <p:spPr>
          <a:xfrm>
            <a:off x="7107960" y="1441574"/>
            <a:ext cx="3945523" cy="1438121"/>
          </a:xfrm>
          <a:prstGeom prst="rect">
            <a:avLst/>
          </a:prstGeom>
          <a:ln>
            <a:solidFill>
              <a:schemeClr val="accent1"/>
            </a:solidFill>
          </a:ln>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rtl="0" fontAlgn="base"/>
            <a:r>
              <a:rPr lang="en-US" sz="1900" b="1" i="0" u="sng" dirty="0">
                <a:solidFill>
                  <a:srgbClr val="000000"/>
                </a:solidFill>
                <a:effectLst/>
                <a:latin typeface="Times New Roman" panose="02020603050405020304" pitchFamily="18" charset="0"/>
                <a:cs typeface="Times New Roman" panose="02020603050405020304" pitchFamily="18" charset="0"/>
              </a:rPr>
              <a:t>Answer-only </a:t>
            </a:r>
            <a:r>
              <a:rPr lang="en-US" sz="1900" i="0" u="sng" dirty="0">
                <a:solidFill>
                  <a:srgbClr val="000000"/>
                </a:solidFill>
                <a:effectLst/>
                <a:latin typeface="Times New Roman" panose="02020603050405020304" pitchFamily="18" charset="0"/>
                <a:cs typeface="Times New Roman" panose="02020603050405020304" pitchFamily="18" charset="0"/>
              </a:rPr>
              <a:t>(</a:t>
            </a:r>
            <a:r>
              <a:rPr lang="en-US" sz="1600" i="1" u="sng" dirty="0">
                <a:solidFill>
                  <a:srgbClr val="000000"/>
                </a:solidFill>
                <a:latin typeface="Times New Roman" panose="02020603050405020304" pitchFamily="18" charset="0"/>
                <a:cs typeface="Times New Roman" panose="02020603050405020304" pitchFamily="18" charset="0"/>
              </a:rPr>
              <a:t>possible in</a:t>
            </a:r>
            <a:r>
              <a:rPr lang="en-US" sz="1600" i="1" u="sng" dirty="0">
                <a:solidFill>
                  <a:srgbClr val="000000"/>
                </a:solidFill>
                <a:effectLst/>
                <a:latin typeface="Times New Roman" panose="02020603050405020304" pitchFamily="18" charset="0"/>
                <a:cs typeface="Times New Roman" panose="02020603050405020304" pitchFamily="18" charset="0"/>
              </a:rPr>
              <a:t> </a:t>
            </a:r>
            <a:r>
              <a:rPr lang="en-US" sz="1600" i="1" u="sng" dirty="0">
                <a:solidFill>
                  <a:srgbClr val="000000"/>
                </a:solidFill>
                <a:latin typeface="Times New Roman" panose="02020603050405020304" pitchFamily="18" charset="0"/>
                <a:cs typeface="Times New Roman" panose="02020603050405020304" pitchFamily="18" charset="0"/>
              </a:rPr>
              <a:t>P</a:t>
            </a:r>
            <a:r>
              <a:rPr lang="en-US" sz="1600" i="1" u="sng" dirty="0">
                <a:solidFill>
                  <a:srgbClr val="000000"/>
                </a:solidFill>
                <a:effectLst/>
                <a:latin typeface="Times New Roman" panose="02020603050405020304" pitchFamily="18" charset="0"/>
                <a:cs typeface="Times New Roman" panose="02020603050405020304" pitchFamily="18" charset="0"/>
              </a:rPr>
              <a:t>arts B, C and D</a:t>
            </a:r>
            <a:r>
              <a:rPr lang="en-US" sz="1900" i="0" u="sng" dirty="0">
                <a:solidFill>
                  <a:srgbClr val="000000"/>
                </a:solidFill>
                <a:effectLst/>
                <a:latin typeface="Times New Roman" panose="02020603050405020304" pitchFamily="18" charset="0"/>
                <a:cs typeface="Times New Roman" panose="02020603050405020304" pitchFamily="18" charset="0"/>
              </a:rPr>
              <a:t>): </a:t>
            </a:r>
          </a:p>
          <a:p>
            <a:pPr algn="l" rtl="0" fontAlgn="base"/>
            <a:endParaRPr lang="en-US" sz="1900" b="1" dirty="0">
              <a:solidFill>
                <a:srgbClr val="000000"/>
              </a:solidFill>
              <a:latin typeface="Times New Roman" panose="02020603050405020304" pitchFamily="18" charset="0"/>
              <a:cs typeface="Times New Roman" panose="02020603050405020304" pitchFamily="18" charset="0"/>
            </a:endParaRPr>
          </a:p>
          <a:p>
            <a:pPr marL="285750" marR="0" indent="-285750">
              <a:lnSpc>
                <a:spcPct val="107000"/>
              </a:lnSpc>
              <a:spcBef>
                <a:spcPts val="0"/>
              </a:spcBef>
              <a:spcAft>
                <a:spcPts val="0"/>
              </a:spcAft>
              <a:buFont typeface="Wingdings" panose="05000000000000000000" pitchFamily="2" charset="2"/>
              <a:buChar char="Ø"/>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900" i="0" dirty="0">
                <a:solidFill>
                  <a:srgbClr val="000000"/>
                </a:solidFill>
                <a:effectLst/>
                <a:latin typeface="Times New Roman" panose="02020603050405020304" pitchFamily="18" charset="0"/>
                <a:cs typeface="Times New Roman" panose="02020603050405020304" pitchFamily="18" charset="0"/>
              </a:rPr>
              <a:t> answers-only + part A = 3 points</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Bef>
                <a:spcPts val="0"/>
              </a:spcBef>
              <a:buFont typeface="Wingdings" panose="05000000000000000000" pitchFamily="2" charset="2"/>
              <a:buChar char="Ø"/>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1900" i="0" dirty="0">
                <a:solidFill>
                  <a:srgbClr val="000000"/>
                </a:solidFill>
                <a:effectLst/>
                <a:latin typeface="Times New Roman" panose="02020603050405020304" pitchFamily="18" charset="0"/>
                <a:cs typeface="Times New Roman" panose="02020603050405020304" pitchFamily="18" charset="0"/>
              </a:rPr>
              <a:t>answers-only </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2 points</a:t>
            </a:r>
          </a:p>
          <a:p>
            <a:pPr marL="285750" marR="0" indent="-285750">
              <a:lnSpc>
                <a:spcPct val="107000"/>
              </a:lnSpc>
              <a:spcBef>
                <a:spcPts val="0"/>
              </a:spcBef>
              <a:spcAft>
                <a:spcPts val="0"/>
              </a:spcAft>
              <a:buFont typeface="Wingdings" panose="05000000000000000000" pitchFamily="2" charset="2"/>
              <a:buChar char="Ø"/>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 or 2 </a:t>
            </a:r>
            <a:r>
              <a:rPr lang="en-US" sz="1900" i="0" dirty="0">
                <a:solidFill>
                  <a:srgbClr val="000000"/>
                </a:solidFill>
                <a:effectLst/>
                <a:latin typeface="Times New Roman" panose="02020603050405020304" pitchFamily="18" charset="0"/>
                <a:cs typeface="Times New Roman" panose="02020603050405020304" pitchFamily="18" charset="0"/>
              </a:rPr>
              <a:t>answer(s)-only + part A </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a:latin typeface="Times New Roman" panose="02020603050405020304" pitchFamily="18" charset="0"/>
                <a:ea typeface="Calibri" panose="020F0502020204030204" pitchFamily="34" charset="0"/>
                <a:cs typeface="Times New Roman" panose="02020603050405020304" pitchFamily="18" charset="0"/>
              </a:rPr>
              <a:t>2</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points</a:t>
            </a:r>
          </a:p>
          <a:p>
            <a:pPr marL="285750" marR="0" indent="-285750">
              <a:lnSpc>
                <a:spcPct val="107000"/>
              </a:lnSpc>
              <a:spcBef>
                <a:spcPts val="0"/>
              </a:spcBef>
              <a:spcAft>
                <a:spcPts val="0"/>
              </a:spcAft>
              <a:buFont typeface="Wingdings" panose="05000000000000000000" pitchFamily="2" charset="2"/>
              <a:buChar char="Ø"/>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 or 2 </a:t>
            </a:r>
            <a:r>
              <a:rPr lang="en-US" sz="1900" i="0" dirty="0">
                <a:solidFill>
                  <a:srgbClr val="000000"/>
                </a:solidFill>
                <a:effectLst/>
                <a:latin typeface="Times New Roman" panose="02020603050405020304" pitchFamily="18" charset="0"/>
                <a:cs typeface="Times New Roman" panose="02020603050405020304" pitchFamily="18" charset="0"/>
              </a:rPr>
              <a:t>answer(s)-only = 1 point</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Wingdings" panose="05000000000000000000" pitchFamily="2" charset="2"/>
              <a:buChar char="Ø"/>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Wingdings" panose="05000000000000000000" pitchFamily="2" charset="2"/>
              <a:buChar char="Ø"/>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Wingdings" panose="05000000000000000000" pitchFamily="2" charset="2"/>
              <a:buChar char="Ø"/>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Bef>
                <a:spcPts val="0"/>
              </a:spcBef>
              <a:buSzPts val="1100"/>
              <a:buFont typeface="Wingdings" panose="05000000000000000000" pitchFamily="2" charset="2"/>
              <a:buChar char="Ø"/>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42218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B13832D-9848-9544-35D6-3B909D3AA383}"/>
              </a:ext>
            </a:extLst>
          </p:cNvPr>
          <p:cNvSpPr txBox="1">
            <a:spLocks noGrp="1"/>
          </p:cNvSpPr>
          <p:nvPr>
            <p:ph type="title" idx="4294967295"/>
          </p:nvPr>
        </p:nvSpPr>
        <p:spPr>
          <a:xfrm>
            <a:off x="320566" y="160371"/>
            <a:ext cx="11550868" cy="7685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647B6"/>
                </a:solidFill>
                <a:effectLst/>
                <a:uLnTx/>
                <a:uFillTx/>
                <a:latin typeface="Arial" panose="020B0604020202020204" pitchFamily="34" charset="0"/>
                <a:ea typeface="+mj-ea"/>
                <a:cs typeface="Arial" panose="020B0604020202020204" pitchFamily="34" charset="0"/>
              </a:rPr>
              <a:t>Life Cycle </a:t>
            </a:r>
            <a:r>
              <a:rPr kumimoji="0" lang="en-US" sz="4400" b="0" i="0" u="none" strike="noStrike" kern="1200" cap="none" spc="0" normalizeH="0" baseline="0" noProof="0">
                <a:ln>
                  <a:noFill/>
                </a:ln>
                <a:solidFill>
                  <a:srgbClr val="3647B6"/>
                </a:solidFill>
                <a:effectLst/>
                <a:uLnTx/>
                <a:uFillTx/>
                <a:latin typeface="Arial" panose="020B0604020202020204" pitchFamily="34" charset="0"/>
                <a:ea typeface="+mj-ea"/>
                <a:cs typeface="Arial" panose="020B0604020202020204" pitchFamily="34" charset="0"/>
              </a:rPr>
              <a:t>of an </a:t>
            </a:r>
            <a:r>
              <a:rPr kumimoji="0" lang="en-US" sz="4400" b="0" i="0" u="none" strike="noStrike" kern="1200" cap="none" spc="0" normalizeH="0" baseline="0" noProof="0" dirty="0">
                <a:ln>
                  <a:noFill/>
                </a:ln>
                <a:solidFill>
                  <a:srgbClr val="3647B6"/>
                </a:solidFill>
                <a:effectLst/>
                <a:uLnTx/>
                <a:uFillTx/>
                <a:latin typeface="Arial" panose="020B0604020202020204" pitchFamily="34" charset="0"/>
                <a:ea typeface="+mj-ea"/>
                <a:cs typeface="Arial" panose="020B0604020202020204" pitchFamily="34" charset="0"/>
              </a:rPr>
              <a:t>MCAS Mathematics Question</a:t>
            </a:r>
          </a:p>
        </p:txBody>
      </p:sp>
      <p:pic>
        <p:nvPicPr>
          <p:cNvPr id="4" name="Picture 3" descr="Flow chart showing the development of an MCAS question from being written to finally becoming a common test item for students.  The item is reviewed by DESE and contractor test developers, two committees of educators for grade-level appropriateness and bias concerns, and a group of content experts before and after being field-tested with students. Once the data from field-testing is reviewed and approved by those groups, the question becomes eligible to be used on MCAS to count for a student's score. This process takes a minimum of two years.">
            <a:extLst>
              <a:ext uri="{FF2B5EF4-FFF2-40B4-BE49-F238E27FC236}">
                <a16:creationId xmlns:a16="http://schemas.microsoft.com/office/drawing/2014/main" id="{9758B92F-CCD3-4A1E-9FE4-017F8605FFB0}"/>
              </a:ext>
            </a:extLst>
          </p:cNvPr>
          <p:cNvPicPr>
            <a:picLocks noChangeAspect="1"/>
          </p:cNvPicPr>
          <p:nvPr/>
        </p:nvPicPr>
        <p:blipFill>
          <a:blip r:embed="rId3"/>
          <a:stretch>
            <a:fillRect/>
          </a:stretch>
        </p:blipFill>
        <p:spPr>
          <a:xfrm>
            <a:off x="1764824" y="928905"/>
            <a:ext cx="9097704" cy="5248611"/>
          </a:xfrm>
          <a:prstGeom prst="rect">
            <a:avLst/>
          </a:prstGeom>
        </p:spPr>
      </p:pic>
    </p:spTree>
    <p:extLst>
      <p:ext uri="{BB962C8B-B14F-4D97-AF65-F5344CB8AC3E}">
        <p14:creationId xmlns:p14="http://schemas.microsoft.com/office/powerpoint/2010/main" val="1687201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800851"/>
          </a:xfrm>
        </p:spPr>
        <p:txBody>
          <a:bodyPr vert="horz" lIns="91440" tIns="45720" rIns="91440" bIns="45720" rtlCol="0" anchor="b">
            <a:noAutofit/>
          </a:bodyPr>
          <a:lstStyle/>
          <a:p>
            <a:r>
              <a:rPr lang="en-US" sz="3600">
                <a:latin typeface="Arial"/>
                <a:cs typeface="Arial"/>
              </a:rPr>
              <a:t>Training Response: Score 4</a:t>
            </a:r>
          </a:p>
        </p:txBody>
      </p:sp>
      <p:sp>
        <p:nvSpPr>
          <p:cNvPr id="12" name="TextBox 18">
            <a:extLst>
              <a:ext uri="{FF2B5EF4-FFF2-40B4-BE49-F238E27FC236}">
                <a16:creationId xmlns:a16="http://schemas.microsoft.com/office/drawing/2014/main" id="{C99B9AAD-1CA8-47E2-8D0C-8AE77976FED3}"/>
              </a:ext>
            </a:extLst>
          </p:cNvPr>
          <p:cNvSpPr txBox="1"/>
          <p:nvPr/>
        </p:nvSpPr>
        <p:spPr>
          <a:xfrm>
            <a:off x="9820735" y="461051"/>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23 of your Packet</a:t>
            </a:r>
          </a:p>
        </p:txBody>
      </p:sp>
      <p:pic>
        <p:nvPicPr>
          <p:cNvPr id="16" name="Picture 15" descr="Part A response: 8. Part B response: 6 because each pattern has one square so step six has 6 squares.">
            <a:extLst>
              <a:ext uri="{FF2B5EF4-FFF2-40B4-BE49-F238E27FC236}">
                <a16:creationId xmlns:a16="http://schemas.microsoft.com/office/drawing/2014/main" id="{4C39C23D-8102-83B7-BF24-A5C85E68C195}"/>
              </a:ext>
            </a:extLst>
          </p:cNvPr>
          <p:cNvPicPr>
            <a:picLocks noChangeAspect="1"/>
          </p:cNvPicPr>
          <p:nvPr/>
        </p:nvPicPr>
        <p:blipFill>
          <a:blip r:embed="rId3"/>
          <a:stretch>
            <a:fillRect/>
          </a:stretch>
        </p:blipFill>
        <p:spPr>
          <a:xfrm>
            <a:off x="622019" y="1136532"/>
            <a:ext cx="11233960" cy="4909426"/>
          </a:xfrm>
          <a:prstGeom prst="rect">
            <a:avLst/>
          </a:prstGeom>
        </p:spPr>
      </p:pic>
    </p:spTree>
    <p:extLst>
      <p:ext uri="{BB962C8B-B14F-4D97-AF65-F5344CB8AC3E}">
        <p14:creationId xmlns:p14="http://schemas.microsoft.com/office/powerpoint/2010/main" val="2368973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800851"/>
          </a:xfrm>
        </p:spPr>
        <p:txBody>
          <a:bodyPr vert="horz" lIns="91440" tIns="45720" rIns="91440" bIns="45720" rtlCol="0" anchor="b">
            <a:noAutofit/>
          </a:bodyPr>
          <a:lstStyle/>
          <a:p>
            <a:r>
              <a:rPr lang="en-US" sz="3600" dirty="0">
                <a:latin typeface="Arial"/>
                <a:cs typeface="Arial"/>
              </a:rPr>
              <a:t>Training Response: Score 4 Cont’d</a:t>
            </a:r>
          </a:p>
        </p:txBody>
      </p:sp>
      <p:sp>
        <p:nvSpPr>
          <p:cNvPr id="13" name="TextBox 18">
            <a:extLst>
              <a:ext uri="{FF2B5EF4-FFF2-40B4-BE49-F238E27FC236}">
                <a16:creationId xmlns:a16="http://schemas.microsoft.com/office/drawing/2014/main" id="{4FE2100F-A928-4A43-9A9F-8198468D0B59}"/>
              </a:ext>
            </a:extLst>
          </p:cNvPr>
          <p:cNvSpPr txBox="1"/>
          <p:nvPr/>
        </p:nvSpPr>
        <p:spPr>
          <a:xfrm>
            <a:off x="9820735" y="461051"/>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23 of your Packet</a:t>
            </a:r>
          </a:p>
        </p:txBody>
      </p:sp>
      <p:pic>
        <p:nvPicPr>
          <p:cNvPr id="4" name="Picture 3" descr="Part C response: 18. 9 times 2 equals 18. Part D response: 32 squares because it is step 32 and there is one square every time it adds up and anything that is 2 times is like adding itself 2 times and half of 64 is 32 so that's how I got it. This response earns a score of 4 for all parts correct and complete.">
            <a:extLst>
              <a:ext uri="{FF2B5EF4-FFF2-40B4-BE49-F238E27FC236}">
                <a16:creationId xmlns:a16="http://schemas.microsoft.com/office/drawing/2014/main" id="{6E1ADCF3-254F-11DF-95F3-B6E686A6F01E}"/>
              </a:ext>
            </a:extLst>
          </p:cNvPr>
          <p:cNvPicPr>
            <a:picLocks noChangeAspect="1"/>
          </p:cNvPicPr>
          <p:nvPr/>
        </p:nvPicPr>
        <p:blipFill>
          <a:blip r:embed="rId3"/>
          <a:stretch>
            <a:fillRect/>
          </a:stretch>
        </p:blipFill>
        <p:spPr>
          <a:xfrm>
            <a:off x="648333" y="1261902"/>
            <a:ext cx="10895334" cy="4842370"/>
          </a:xfrm>
          <a:prstGeom prst="rect">
            <a:avLst/>
          </a:prstGeom>
        </p:spPr>
      </p:pic>
    </p:spTree>
    <p:extLst>
      <p:ext uri="{BB962C8B-B14F-4D97-AF65-F5344CB8AC3E}">
        <p14:creationId xmlns:p14="http://schemas.microsoft.com/office/powerpoint/2010/main" val="179816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800851"/>
          </a:xfrm>
        </p:spPr>
        <p:txBody>
          <a:bodyPr vert="horz" lIns="91440" tIns="45720" rIns="91440" bIns="45720" rtlCol="0" anchor="b">
            <a:noAutofit/>
          </a:bodyPr>
          <a:lstStyle/>
          <a:p>
            <a:r>
              <a:rPr lang="en-US" sz="3600">
                <a:latin typeface="Arial"/>
                <a:cs typeface="Arial"/>
              </a:rPr>
              <a:t>Training Response: Score 3</a:t>
            </a:r>
          </a:p>
        </p:txBody>
      </p:sp>
      <p:sp>
        <p:nvSpPr>
          <p:cNvPr id="13" name="TextBox 18">
            <a:extLst>
              <a:ext uri="{FF2B5EF4-FFF2-40B4-BE49-F238E27FC236}">
                <a16:creationId xmlns:a16="http://schemas.microsoft.com/office/drawing/2014/main" id="{273A4EA8-761A-43B6-9D5B-0C648D28298A}"/>
              </a:ext>
            </a:extLst>
          </p:cNvPr>
          <p:cNvSpPr txBox="1"/>
          <p:nvPr/>
        </p:nvSpPr>
        <p:spPr>
          <a:xfrm>
            <a:off x="9820735" y="461051"/>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24 of your Packet</a:t>
            </a:r>
          </a:p>
        </p:txBody>
      </p:sp>
      <p:pic>
        <p:nvPicPr>
          <p:cNvPr id="5" name="Picture 4" descr="Part A response: 8. Part B response: it is 12 because the step number is the amount of squares and each square has 2 triangles on each side. 6 times 2 equals 12 so that is why I think it is 12. ">
            <a:extLst>
              <a:ext uri="{FF2B5EF4-FFF2-40B4-BE49-F238E27FC236}">
                <a16:creationId xmlns:a16="http://schemas.microsoft.com/office/drawing/2014/main" id="{363D523B-A25F-C64F-32B9-DD3903D54C48}"/>
              </a:ext>
            </a:extLst>
          </p:cNvPr>
          <p:cNvPicPr>
            <a:picLocks noChangeAspect="1"/>
          </p:cNvPicPr>
          <p:nvPr/>
        </p:nvPicPr>
        <p:blipFill>
          <a:blip r:embed="rId3"/>
          <a:stretch>
            <a:fillRect/>
          </a:stretch>
        </p:blipFill>
        <p:spPr>
          <a:xfrm>
            <a:off x="639320" y="1261902"/>
            <a:ext cx="11070895" cy="4900895"/>
          </a:xfrm>
          <a:prstGeom prst="rect">
            <a:avLst/>
          </a:prstGeom>
        </p:spPr>
      </p:pic>
    </p:spTree>
    <p:extLst>
      <p:ext uri="{BB962C8B-B14F-4D97-AF65-F5344CB8AC3E}">
        <p14:creationId xmlns:p14="http://schemas.microsoft.com/office/powerpoint/2010/main" val="291518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800851"/>
          </a:xfrm>
        </p:spPr>
        <p:txBody>
          <a:bodyPr vert="horz" lIns="91440" tIns="45720" rIns="91440" bIns="45720" rtlCol="0" anchor="b">
            <a:noAutofit/>
          </a:bodyPr>
          <a:lstStyle/>
          <a:p>
            <a:r>
              <a:rPr lang="en-US" sz="3600">
                <a:latin typeface="Arial"/>
                <a:cs typeface="Arial"/>
              </a:rPr>
              <a:t>Training Response: Score 3 Cont’d</a:t>
            </a:r>
          </a:p>
        </p:txBody>
      </p:sp>
      <p:sp>
        <p:nvSpPr>
          <p:cNvPr id="14" name="TextBox 18">
            <a:extLst>
              <a:ext uri="{FF2B5EF4-FFF2-40B4-BE49-F238E27FC236}">
                <a16:creationId xmlns:a16="http://schemas.microsoft.com/office/drawing/2014/main" id="{7F0FB9FA-80D7-4C79-899F-FAB3E8B97C85}"/>
              </a:ext>
            </a:extLst>
          </p:cNvPr>
          <p:cNvSpPr txBox="1"/>
          <p:nvPr/>
        </p:nvSpPr>
        <p:spPr>
          <a:xfrm>
            <a:off x="9820735" y="461051"/>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24 of your Packet</a:t>
            </a:r>
          </a:p>
        </p:txBody>
      </p:sp>
      <p:pic>
        <p:nvPicPr>
          <p:cNvPr id="4" name="Picture 3" descr="Part C response: it is 18 because there are 2 triangles on 1 square and there is 9 squares. 9 times 2 equals 18. Part D response: there are 32 squares because 32 times 2 equals 64. This response earns a 3 for Parts A, C and D correct and complete.">
            <a:extLst>
              <a:ext uri="{FF2B5EF4-FFF2-40B4-BE49-F238E27FC236}">
                <a16:creationId xmlns:a16="http://schemas.microsoft.com/office/drawing/2014/main" id="{030726D9-8DE6-B040-62BC-3F8709405606}"/>
              </a:ext>
            </a:extLst>
          </p:cNvPr>
          <p:cNvPicPr>
            <a:picLocks noChangeAspect="1"/>
          </p:cNvPicPr>
          <p:nvPr/>
        </p:nvPicPr>
        <p:blipFill>
          <a:blip r:embed="rId3"/>
          <a:stretch>
            <a:fillRect/>
          </a:stretch>
        </p:blipFill>
        <p:spPr>
          <a:xfrm>
            <a:off x="630987" y="1261902"/>
            <a:ext cx="10930025" cy="4726864"/>
          </a:xfrm>
          <a:prstGeom prst="rect">
            <a:avLst/>
          </a:prstGeom>
        </p:spPr>
      </p:pic>
    </p:spTree>
    <p:extLst>
      <p:ext uri="{BB962C8B-B14F-4D97-AF65-F5344CB8AC3E}">
        <p14:creationId xmlns:p14="http://schemas.microsoft.com/office/powerpoint/2010/main" val="1902958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800851"/>
          </a:xfrm>
        </p:spPr>
        <p:txBody>
          <a:bodyPr vert="horz" lIns="91440" tIns="45720" rIns="91440" bIns="45720" rtlCol="0" anchor="b">
            <a:noAutofit/>
          </a:bodyPr>
          <a:lstStyle/>
          <a:p>
            <a:r>
              <a:rPr lang="en-US" sz="3600">
                <a:latin typeface="Arial"/>
                <a:cs typeface="Arial"/>
              </a:rPr>
              <a:t>Training Response: Score 2</a:t>
            </a:r>
          </a:p>
        </p:txBody>
      </p:sp>
      <p:sp>
        <p:nvSpPr>
          <p:cNvPr id="8" name="TextBox 18">
            <a:extLst>
              <a:ext uri="{FF2B5EF4-FFF2-40B4-BE49-F238E27FC236}">
                <a16:creationId xmlns:a16="http://schemas.microsoft.com/office/drawing/2014/main" id="{B9E15655-1D5D-4A8A-9605-0E314F8D55B0}"/>
              </a:ext>
            </a:extLst>
          </p:cNvPr>
          <p:cNvSpPr txBox="1"/>
          <p:nvPr/>
        </p:nvSpPr>
        <p:spPr>
          <a:xfrm>
            <a:off x="9820735" y="461051"/>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25 of your Packet</a:t>
            </a:r>
          </a:p>
        </p:txBody>
      </p:sp>
      <p:pic>
        <p:nvPicPr>
          <p:cNvPr id="5" name="Picture 4" descr="Part A response: 20. Part B response: 29 I kept adding the squares up till step 6 after make the squares and triangles. ">
            <a:extLst>
              <a:ext uri="{FF2B5EF4-FFF2-40B4-BE49-F238E27FC236}">
                <a16:creationId xmlns:a16="http://schemas.microsoft.com/office/drawing/2014/main" id="{396B3C78-9B44-2E58-36B8-2C88A763AA16}"/>
              </a:ext>
            </a:extLst>
          </p:cNvPr>
          <p:cNvPicPr>
            <a:picLocks noChangeAspect="1"/>
          </p:cNvPicPr>
          <p:nvPr/>
        </p:nvPicPr>
        <p:blipFill>
          <a:blip r:embed="rId3"/>
          <a:stretch>
            <a:fillRect/>
          </a:stretch>
        </p:blipFill>
        <p:spPr>
          <a:xfrm>
            <a:off x="556259" y="1195106"/>
            <a:ext cx="11144163" cy="4878148"/>
          </a:xfrm>
          <a:prstGeom prst="rect">
            <a:avLst/>
          </a:prstGeom>
        </p:spPr>
      </p:pic>
    </p:spTree>
    <p:extLst>
      <p:ext uri="{BB962C8B-B14F-4D97-AF65-F5344CB8AC3E}">
        <p14:creationId xmlns:p14="http://schemas.microsoft.com/office/powerpoint/2010/main" val="2520395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800851"/>
          </a:xfrm>
        </p:spPr>
        <p:txBody>
          <a:bodyPr vert="horz" lIns="91440" tIns="45720" rIns="91440" bIns="45720" rtlCol="0" anchor="b">
            <a:noAutofit/>
          </a:bodyPr>
          <a:lstStyle/>
          <a:p>
            <a:r>
              <a:rPr lang="en-US" sz="3600">
                <a:latin typeface="Arial"/>
                <a:cs typeface="Arial"/>
              </a:rPr>
              <a:t>Training Response: Score 2 Cont’d</a:t>
            </a:r>
          </a:p>
        </p:txBody>
      </p:sp>
      <p:sp>
        <p:nvSpPr>
          <p:cNvPr id="14" name="TextBox 18">
            <a:extLst>
              <a:ext uri="{FF2B5EF4-FFF2-40B4-BE49-F238E27FC236}">
                <a16:creationId xmlns:a16="http://schemas.microsoft.com/office/drawing/2014/main" id="{8AA9A142-74EA-4105-BFC3-20D9BA5EAA5A}"/>
              </a:ext>
            </a:extLst>
          </p:cNvPr>
          <p:cNvSpPr txBox="1"/>
          <p:nvPr/>
        </p:nvSpPr>
        <p:spPr>
          <a:xfrm>
            <a:off x="9820735" y="461051"/>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25 of your Packet</a:t>
            </a:r>
          </a:p>
        </p:txBody>
      </p:sp>
      <p:pic>
        <p:nvPicPr>
          <p:cNvPr id="5" name="Picture 4" descr="Part C response: 18 I made set 9 and then multiplied 9 by 2 and got 18.  Part D response: 32 I got this answer by doing the equation 64 divided by 2 equals 32. This response earns a 2 for Parts C and D correct and complete.">
            <a:extLst>
              <a:ext uri="{FF2B5EF4-FFF2-40B4-BE49-F238E27FC236}">
                <a16:creationId xmlns:a16="http://schemas.microsoft.com/office/drawing/2014/main" id="{AAF55C15-78FD-F1F8-0529-4D61C9E4A2C0}"/>
              </a:ext>
            </a:extLst>
          </p:cNvPr>
          <p:cNvPicPr>
            <a:picLocks noChangeAspect="1"/>
          </p:cNvPicPr>
          <p:nvPr/>
        </p:nvPicPr>
        <p:blipFill>
          <a:blip r:embed="rId3"/>
          <a:stretch>
            <a:fillRect/>
          </a:stretch>
        </p:blipFill>
        <p:spPr>
          <a:xfrm>
            <a:off x="621652" y="1493681"/>
            <a:ext cx="10736456" cy="4756994"/>
          </a:xfrm>
          <a:prstGeom prst="rect">
            <a:avLst/>
          </a:prstGeom>
        </p:spPr>
      </p:pic>
    </p:spTree>
    <p:extLst>
      <p:ext uri="{BB962C8B-B14F-4D97-AF65-F5344CB8AC3E}">
        <p14:creationId xmlns:p14="http://schemas.microsoft.com/office/powerpoint/2010/main" val="2723683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800851"/>
          </a:xfrm>
        </p:spPr>
        <p:txBody>
          <a:bodyPr vert="horz" lIns="91440" tIns="45720" rIns="91440" bIns="45720" rtlCol="0" anchor="b">
            <a:noAutofit/>
          </a:bodyPr>
          <a:lstStyle/>
          <a:p>
            <a:r>
              <a:rPr lang="en-US" sz="3600" dirty="0">
                <a:latin typeface="Arial"/>
                <a:cs typeface="Arial"/>
              </a:rPr>
              <a:t>Training Response: Score 1</a:t>
            </a:r>
          </a:p>
        </p:txBody>
      </p:sp>
      <p:sp>
        <p:nvSpPr>
          <p:cNvPr id="14" name="TextBox 18">
            <a:extLst>
              <a:ext uri="{FF2B5EF4-FFF2-40B4-BE49-F238E27FC236}">
                <a16:creationId xmlns:a16="http://schemas.microsoft.com/office/drawing/2014/main" id="{D010DBB9-2085-4E9B-94B7-6FCA54EB8918}"/>
              </a:ext>
            </a:extLst>
          </p:cNvPr>
          <p:cNvSpPr txBox="1"/>
          <p:nvPr/>
        </p:nvSpPr>
        <p:spPr>
          <a:xfrm>
            <a:off x="9820735" y="461051"/>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26 of your Packet</a:t>
            </a:r>
          </a:p>
        </p:txBody>
      </p:sp>
      <p:pic>
        <p:nvPicPr>
          <p:cNvPr id="8" name="Picture 7" descr="Part A response: 12. Part B response: The total number of squares when you they get to step 6 is 21 squares. Note: Student found the total number of squares in Steps 1 through 6 but, with no work shown, we can't see how many squares they found in Step 6 alone.">
            <a:extLst>
              <a:ext uri="{FF2B5EF4-FFF2-40B4-BE49-F238E27FC236}">
                <a16:creationId xmlns:a16="http://schemas.microsoft.com/office/drawing/2014/main" id="{0DDD137F-2C33-DD37-D2A9-86EAA4C94FA7}"/>
              </a:ext>
            </a:extLst>
          </p:cNvPr>
          <p:cNvPicPr>
            <a:picLocks noChangeAspect="1"/>
          </p:cNvPicPr>
          <p:nvPr/>
        </p:nvPicPr>
        <p:blipFill>
          <a:blip r:embed="rId3"/>
          <a:stretch>
            <a:fillRect/>
          </a:stretch>
        </p:blipFill>
        <p:spPr>
          <a:xfrm>
            <a:off x="663448" y="1085729"/>
            <a:ext cx="11070616" cy="5055763"/>
          </a:xfrm>
          <a:prstGeom prst="rect">
            <a:avLst/>
          </a:prstGeom>
        </p:spPr>
      </p:pic>
    </p:spTree>
    <p:extLst>
      <p:ext uri="{BB962C8B-B14F-4D97-AF65-F5344CB8AC3E}">
        <p14:creationId xmlns:p14="http://schemas.microsoft.com/office/powerpoint/2010/main" val="1379736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800851"/>
          </a:xfrm>
        </p:spPr>
        <p:txBody>
          <a:bodyPr vert="horz" lIns="91440" tIns="45720" rIns="91440" bIns="45720" rtlCol="0" anchor="b">
            <a:noAutofit/>
          </a:bodyPr>
          <a:lstStyle/>
          <a:p>
            <a:r>
              <a:rPr lang="en-US" sz="3600">
                <a:latin typeface="Arial"/>
                <a:cs typeface="Arial"/>
              </a:rPr>
              <a:t>Training Response: Score 1 Cont’d</a:t>
            </a:r>
          </a:p>
        </p:txBody>
      </p:sp>
      <p:sp>
        <p:nvSpPr>
          <p:cNvPr id="13" name="TextBox 18">
            <a:extLst>
              <a:ext uri="{FF2B5EF4-FFF2-40B4-BE49-F238E27FC236}">
                <a16:creationId xmlns:a16="http://schemas.microsoft.com/office/drawing/2014/main" id="{F88FA412-B5AF-42A2-A8DA-0005CA11535A}"/>
              </a:ext>
            </a:extLst>
          </p:cNvPr>
          <p:cNvSpPr txBox="1"/>
          <p:nvPr/>
        </p:nvSpPr>
        <p:spPr>
          <a:xfrm>
            <a:off x="9820735" y="461051"/>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26 of your Packet</a:t>
            </a:r>
          </a:p>
        </p:txBody>
      </p:sp>
      <p:pic>
        <p:nvPicPr>
          <p:cNvPr id="5" name="Picture 4" descr="Part C response: The number of triangles when they are at step 9 will be 172 because that is 18 times 9.  Part D response: The number of squares in the step where the triangles are 64 is 32 because 64 divided by 2 equals 32. This response earns a 1 for only Part D correct and complete.">
            <a:extLst>
              <a:ext uri="{FF2B5EF4-FFF2-40B4-BE49-F238E27FC236}">
                <a16:creationId xmlns:a16="http://schemas.microsoft.com/office/drawing/2014/main" id="{0EF386C1-AE7C-5B2C-0D39-0F6EA6596B4C}"/>
              </a:ext>
            </a:extLst>
          </p:cNvPr>
          <p:cNvPicPr>
            <a:picLocks noChangeAspect="1"/>
          </p:cNvPicPr>
          <p:nvPr/>
        </p:nvPicPr>
        <p:blipFill>
          <a:blip r:embed="rId3"/>
          <a:stretch>
            <a:fillRect/>
          </a:stretch>
        </p:blipFill>
        <p:spPr>
          <a:xfrm>
            <a:off x="566662" y="1299425"/>
            <a:ext cx="10966352" cy="4910306"/>
          </a:xfrm>
          <a:prstGeom prst="rect">
            <a:avLst/>
          </a:prstGeom>
        </p:spPr>
      </p:pic>
    </p:spTree>
    <p:extLst>
      <p:ext uri="{BB962C8B-B14F-4D97-AF65-F5344CB8AC3E}">
        <p14:creationId xmlns:p14="http://schemas.microsoft.com/office/powerpoint/2010/main" val="1062335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800851"/>
          </a:xfrm>
        </p:spPr>
        <p:txBody>
          <a:bodyPr vert="horz" lIns="91440" tIns="45720" rIns="91440" bIns="45720" rtlCol="0" anchor="b">
            <a:noAutofit/>
          </a:bodyPr>
          <a:lstStyle/>
          <a:p>
            <a:r>
              <a:rPr lang="en-US" sz="3600">
                <a:latin typeface="Arial"/>
                <a:cs typeface="Arial"/>
              </a:rPr>
              <a:t>Training Response: Score 0</a:t>
            </a:r>
          </a:p>
        </p:txBody>
      </p:sp>
      <p:sp>
        <p:nvSpPr>
          <p:cNvPr id="8" name="TextBox 18">
            <a:extLst>
              <a:ext uri="{FF2B5EF4-FFF2-40B4-BE49-F238E27FC236}">
                <a16:creationId xmlns:a16="http://schemas.microsoft.com/office/drawing/2014/main" id="{8884F89E-DBF9-4C1F-BF41-5616F98177E1}"/>
              </a:ext>
            </a:extLst>
          </p:cNvPr>
          <p:cNvSpPr txBox="1"/>
          <p:nvPr/>
        </p:nvSpPr>
        <p:spPr>
          <a:xfrm>
            <a:off x="9820735" y="461051"/>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27 of your Packet</a:t>
            </a:r>
          </a:p>
        </p:txBody>
      </p:sp>
      <p:pic>
        <p:nvPicPr>
          <p:cNvPr id="5" name="Picture 4" descr="Part A response: 7. Part B response: There would be 36 because if you do 18 plus 12 plus 6 that would get you to a total of 36.">
            <a:extLst>
              <a:ext uri="{FF2B5EF4-FFF2-40B4-BE49-F238E27FC236}">
                <a16:creationId xmlns:a16="http://schemas.microsoft.com/office/drawing/2014/main" id="{E57E8EF9-E06E-DF1D-29EF-27805CD9274E}"/>
              </a:ext>
            </a:extLst>
          </p:cNvPr>
          <p:cNvPicPr>
            <a:picLocks noChangeAspect="1"/>
          </p:cNvPicPr>
          <p:nvPr/>
        </p:nvPicPr>
        <p:blipFill>
          <a:blip r:embed="rId3"/>
          <a:stretch>
            <a:fillRect/>
          </a:stretch>
        </p:blipFill>
        <p:spPr>
          <a:xfrm>
            <a:off x="517684" y="1174633"/>
            <a:ext cx="11116680" cy="4830381"/>
          </a:xfrm>
          <a:prstGeom prst="rect">
            <a:avLst/>
          </a:prstGeom>
        </p:spPr>
      </p:pic>
    </p:spTree>
    <p:extLst>
      <p:ext uri="{BB962C8B-B14F-4D97-AF65-F5344CB8AC3E}">
        <p14:creationId xmlns:p14="http://schemas.microsoft.com/office/powerpoint/2010/main" val="669451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56854" y="219057"/>
            <a:ext cx="11835829" cy="800851"/>
          </a:xfrm>
        </p:spPr>
        <p:txBody>
          <a:bodyPr vert="horz" lIns="91440" tIns="45720" rIns="91440" bIns="45720" rtlCol="0" anchor="b">
            <a:noAutofit/>
          </a:bodyPr>
          <a:lstStyle/>
          <a:p>
            <a:r>
              <a:rPr lang="en-US" sz="3600">
                <a:latin typeface="Arial"/>
                <a:cs typeface="Arial"/>
              </a:rPr>
              <a:t>Training Response: Score 0 Cont’d</a:t>
            </a:r>
          </a:p>
        </p:txBody>
      </p:sp>
      <p:sp>
        <p:nvSpPr>
          <p:cNvPr id="8" name="TextBox 18">
            <a:extLst>
              <a:ext uri="{FF2B5EF4-FFF2-40B4-BE49-F238E27FC236}">
                <a16:creationId xmlns:a16="http://schemas.microsoft.com/office/drawing/2014/main" id="{E981D80D-BCD4-449F-8EE6-F6AB25CEEB48}"/>
              </a:ext>
            </a:extLst>
          </p:cNvPr>
          <p:cNvSpPr txBox="1"/>
          <p:nvPr/>
        </p:nvSpPr>
        <p:spPr>
          <a:xfrm>
            <a:off x="9820735" y="461051"/>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27 of your Packet</a:t>
            </a:r>
          </a:p>
        </p:txBody>
      </p:sp>
      <p:pic>
        <p:nvPicPr>
          <p:cNvPr id="5" name="Picture 4" descr="Part C response: My final answer for part c is 54 because if you do 27 plus 18 plus 9 you will get tot a total of 54.  Part D response: I would say step 10 because if the answer to part c is 54 then it's gotta be 64. This response earns a zero for no parts correct and complete.">
            <a:extLst>
              <a:ext uri="{FF2B5EF4-FFF2-40B4-BE49-F238E27FC236}">
                <a16:creationId xmlns:a16="http://schemas.microsoft.com/office/drawing/2014/main" id="{819BDB4E-EEFD-F5E8-225E-BDD61D9E506B}"/>
              </a:ext>
            </a:extLst>
          </p:cNvPr>
          <p:cNvPicPr>
            <a:picLocks noChangeAspect="1"/>
          </p:cNvPicPr>
          <p:nvPr/>
        </p:nvPicPr>
        <p:blipFill>
          <a:blip r:embed="rId3"/>
          <a:stretch>
            <a:fillRect/>
          </a:stretch>
        </p:blipFill>
        <p:spPr>
          <a:xfrm>
            <a:off x="592655" y="1261902"/>
            <a:ext cx="10967000" cy="4859141"/>
          </a:xfrm>
          <a:prstGeom prst="rect">
            <a:avLst/>
          </a:prstGeom>
        </p:spPr>
      </p:pic>
    </p:spTree>
    <p:extLst>
      <p:ext uri="{BB962C8B-B14F-4D97-AF65-F5344CB8AC3E}">
        <p14:creationId xmlns:p14="http://schemas.microsoft.com/office/powerpoint/2010/main" val="402862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5F6E03-F717-4551-B1E4-559EECB122D8}"/>
              </a:ext>
            </a:extLst>
          </p:cNvPr>
          <p:cNvSpPr>
            <a:spLocks noGrp="1"/>
          </p:cNvSpPr>
          <p:nvPr>
            <p:ph type="title"/>
          </p:nvPr>
        </p:nvSpPr>
        <p:spPr/>
        <p:txBody>
          <a:bodyPr/>
          <a:lstStyle/>
          <a:p>
            <a:r>
              <a:rPr lang="en-US" dirty="0"/>
              <a:t>Constructed Response (CR) Questions</a:t>
            </a:r>
          </a:p>
        </p:txBody>
      </p:sp>
      <p:sp>
        <p:nvSpPr>
          <p:cNvPr id="4" name="Text Placeholder 2">
            <a:extLst>
              <a:ext uri="{FF2B5EF4-FFF2-40B4-BE49-F238E27FC236}">
                <a16:creationId xmlns:a16="http://schemas.microsoft.com/office/drawing/2014/main" id="{C183B6D6-8CA3-4A51-97A5-182E178D362E}"/>
              </a:ext>
            </a:extLst>
          </p:cNvPr>
          <p:cNvSpPr txBox="1">
            <a:spLocks/>
          </p:cNvSpPr>
          <p:nvPr/>
        </p:nvSpPr>
        <p:spPr>
          <a:xfrm>
            <a:off x="484463" y="1601394"/>
            <a:ext cx="11542558" cy="46629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endParaRPr lang="en-US" altLang="en-US" sz="4000" dirty="0">
              <a:latin typeface="Times New Roman"/>
              <a:cs typeface="Times New Roman"/>
            </a:endParaRPr>
          </a:p>
          <a:p>
            <a:pPr marL="457200" indent="-457200">
              <a:spcBef>
                <a:spcPts val="600"/>
              </a:spcBef>
              <a:spcAft>
                <a:spcPts val="600"/>
              </a:spcAft>
            </a:pPr>
            <a:r>
              <a:rPr lang="en-US" sz="3200" dirty="0">
                <a:latin typeface="Times New Roman"/>
                <a:cs typeface="Times New Roman"/>
              </a:rPr>
              <a:t>Students write a response to a multi-part question</a:t>
            </a:r>
            <a:r>
              <a:rPr lang="en-US" altLang="en-US" sz="3200" dirty="0">
                <a:latin typeface="Times New Roman"/>
                <a:cs typeface="Times New Roman"/>
              </a:rPr>
              <a:t>.</a:t>
            </a:r>
          </a:p>
          <a:p>
            <a:pPr marL="457200" indent="-457200">
              <a:spcBef>
                <a:spcPts val="600"/>
              </a:spcBef>
              <a:spcAft>
                <a:spcPts val="600"/>
              </a:spcAft>
            </a:pPr>
            <a:r>
              <a:rPr lang="en-US" altLang="en-US" sz="3200" dirty="0">
                <a:latin typeface="Times New Roman"/>
                <a:cs typeface="Times New Roman"/>
              </a:rPr>
              <a:t>Responses are scored holistically. </a:t>
            </a:r>
          </a:p>
          <a:p>
            <a:pPr marL="457200" indent="-457200">
              <a:spcBef>
                <a:spcPts val="600"/>
              </a:spcBef>
              <a:spcAft>
                <a:spcPts val="600"/>
              </a:spcAft>
            </a:pPr>
            <a:r>
              <a:rPr lang="en-US" altLang="en-US" sz="3200" dirty="0">
                <a:latin typeface="Times New Roman"/>
                <a:cs typeface="Times New Roman"/>
              </a:rPr>
              <a:t>Students are often asked to "Show or explain" how they got their answer.</a:t>
            </a:r>
          </a:p>
          <a:p>
            <a:pPr marL="457200" indent="-457200">
              <a:spcBef>
                <a:spcPts val="600"/>
              </a:spcBef>
              <a:spcAft>
                <a:spcPts val="600"/>
              </a:spcAft>
            </a:pPr>
            <a:r>
              <a:rPr lang="en-US" sz="3200" b="1" dirty="0">
                <a:latin typeface="Times New Roman"/>
                <a:cs typeface="Times New Roman"/>
              </a:rPr>
              <a:t>All</a:t>
            </a:r>
            <a:r>
              <a:rPr lang="en-US" sz="3200" dirty="0">
                <a:latin typeface="Times New Roman"/>
                <a:cs typeface="Times New Roman"/>
              </a:rPr>
              <a:t> parts of a CR must be answered for full credit. </a:t>
            </a:r>
            <a:endParaRPr lang="en-US" altLang="en-US" sz="3200" dirty="0">
              <a:latin typeface="Times New Roman"/>
              <a:cs typeface="Times New Roman"/>
            </a:endParaRPr>
          </a:p>
          <a:p>
            <a:pPr marL="457200" indent="-457200">
              <a:spcBef>
                <a:spcPts val="600"/>
              </a:spcBef>
              <a:spcAft>
                <a:spcPts val="600"/>
              </a:spcAft>
            </a:pPr>
            <a:r>
              <a:rPr lang="en-US" sz="3200" dirty="0">
                <a:latin typeface="Times New Roman"/>
                <a:cs typeface="Times New Roman"/>
              </a:rPr>
              <a:t>Student performance is based on the overall demonstration of understanding.</a:t>
            </a:r>
          </a:p>
          <a:p>
            <a:pPr marL="457200" indent="-457200">
              <a:spcBef>
                <a:spcPts val="600"/>
              </a:spcBef>
              <a:spcAft>
                <a:spcPts val="600"/>
              </a:spcAft>
            </a:pPr>
            <a:endParaRPr lang="en-US" sz="3200" dirty="0">
              <a:latin typeface="Times New Roman"/>
              <a:cs typeface="Times New Roman"/>
            </a:endParaRPr>
          </a:p>
        </p:txBody>
      </p:sp>
    </p:spTree>
    <p:extLst>
      <p:ext uri="{BB962C8B-B14F-4D97-AF65-F5344CB8AC3E}">
        <p14:creationId xmlns:p14="http://schemas.microsoft.com/office/powerpoint/2010/main" val="2314762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8B45DC-9BB7-4806-AF9B-DA41EB1343A3}"/>
              </a:ext>
            </a:extLst>
          </p:cNvPr>
          <p:cNvSpPr>
            <a:spLocks noGrp="1"/>
          </p:cNvSpPr>
          <p:nvPr>
            <p:ph type="title"/>
          </p:nvPr>
        </p:nvSpPr>
        <p:spPr/>
        <p:txBody>
          <a:bodyPr>
            <a:normAutofit/>
          </a:bodyPr>
          <a:lstStyle/>
          <a:p>
            <a:r>
              <a:rPr lang="en-US" sz="3600" dirty="0"/>
              <a:t>Individual Practice of Scoring Student Responses</a:t>
            </a:r>
          </a:p>
        </p:txBody>
      </p:sp>
      <p:sp>
        <p:nvSpPr>
          <p:cNvPr id="4" name="Text Placeholder 2">
            <a:extLst>
              <a:ext uri="{FF2B5EF4-FFF2-40B4-BE49-F238E27FC236}">
                <a16:creationId xmlns:a16="http://schemas.microsoft.com/office/drawing/2014/main" id="{31C47D66-3EDE-4173-8602-DAB1CDCCAAD3}"/>
              </a:ext>
            </a:extLst>
          </p:cNvPr>
          <p:cNvSpPr txBox="1">
            <a:spLocks/>
          </p:cNvSpPr>
          <p:nvPr/>
        </p:nvSpPr>
        <p:spPr>
          <a:xfrm>
            <a:off x="600807" y="1950607"/>
            <a:ext cx="10990385" cy="43782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200" dirty="0">
                <a:latin typeface="Times New Roman"/>
                <a:cs typeface="Times New Roman"/>
              </a:rPr>
              <a:t>Question 2:</a:t>
            </a:r>
            <a:r>
              <a:rPr lang="en-US" sz="2200" dirty="0">
                <a:latin typeface="Times New Roman"/>
                <a:cs typeface="Times New Roman"/>
              </a:rPr>
              <a:t> </a:t>
            </a:r>
            <a:r>
              <a:rPr lang="en-US" sz="2200" dirty="0">
                <a:solidFill>
                  <a:srgbClr val="000000"/>
                </a:solidFill>
                <a:latin typeface="Times New Roman"/>
                <a:cs typeface="Times New Roman"/>
              </a:rPr>
              <a:t>4-OA.C.5</a:t>
            </a:r>
            <a:r>
              <a:rPr lang="en-US" sz="2200" dirty="0">
                <a:solidFill>
                  <a:srgbClr val="898989"/>
                </a:solidFill>
                <a:latin typeface="Times New Roman"/>
                <a:cs typeface="Times New Roman"/>
              </a:rPr>
              <a:t> </a:t>
            </a:r>
            <a:r>
              <a:rPr lang="en-US" sz="2200" dirty="0">
                <a:solidFill>
                  <a:srgbClr val="000000"/>
                </a:solidFill>
                <a:latin typeface="Times New Roman"/>
                <a:cs typeface="Times New Roman"/>
              </a:rPr>
              <a:t> </a:t>
            </a:r>
            <a:r>
              <a:rPr lang="en-US" sz="2200" dirty="0">
                <a:latin typeface="Times New Roman"/>
                <a:cs typeface="Times New Roman"/>
              </a:rPr>
              <a:t>(</a:t>
            </a:r>
            <a:r>
              <a:rPr lang="en-US" sz="2200" i="1" dirty="0">
                <a:latin typeface="Times New Roman"/>
                <a:cs typeface="Times New Roman"/>
              </a:rPr>
              <a:t>Released 2022</a:t>
            </a:r>
            <a:r>
              <a:rPr lang="en-US" sz="2200" dirty="0">
                <a:latin typeface="Times New Roman"/>
                <a:cs typeface="Times New Roman"/>
              </a:rPr>
              <a:t>)</a:t>
            </a:r>
            <a:endParaRPr lang="en-US" altLang="en-US" sz="2200" dirty="0">
              <a:latin typeface="Times New Roman"/>
              <a:cs typeface="Times New Roman"/>
            </a:endParaRPr>
          </a:p>
          <a:p>
            <a:pPr marL="457200" lvl="1" indent="0">
              <a:buNone/>
            </a:pPr>
            <a:endParaRPr lang="en-US" altLang="en-US" sz="2200" dirty="0">
              <a:latin typeface="Times New Roman"/>
              <a:cs typeface="Times New Roman"/>
            </a:endParaRPr>
          </a:p>
          <a:p>
            <a:pPr marL="971550" lvl="1" indent="-514350">
              <a:buFont typeface="Arial" panose="020B0604020202020204" pitchFamily="34" charset="0"/>
              <a:buAutoNum type="arabicPeriod"/>
            </a:pPr>
            <a:r>
              <a:rPr lang="en-US" altLang="en-US" sz="2600" dirty="0">
                <a:solidFill>
                  <a:srgbClr val="4948B6"/>
                </a:solidFill>
                <a:latin typeface="Times New Roman"/>
                <a:cs typeface="Times New Roman"/>
              </a:rPr>
              <a:t>Revisit the following:</a:t>
            </a:r>
          </a:p>
          <a:p>
            <a:pPr lvl="3">
              <a:buFont typeface="Wingdings" panose="05000000000000000000" pitchFamily="2" charset="2"/>
              <a:buChar char="§"/>
            </a:pPr>
            <a:r>
              <a:rPr lang="en-US" altLang="en-US" sz="2200" dirty="0">
                <a:solidFill>
                  <a:srgbClr val="4948B6"/>
                </a:solidFill>
                <a:latin typeface="Times New Roman"/>
                <a:cs typeface="Times New Roman"/>
              </a:rPr>
              <a:t>the Question,</a:t>
            </a:r>
          </a:p>
          <a:p>
            <a:pPr lvl="3">
              <a:buFont typeface="Wingdings" panose="05000000000000000000" pitchFamily="2" charset="2"/>
              <a:buChar char="§"/>
            </a:pPr>
            <a:r>
              <a:rPr lang="en-US" altLang="en-US" sz="2200" dirty="0">
                <a:solidFill>
                  <a:srgbClr val="4948B6"/>
                </a:solidFill>
                <a:latin typeface="Times New Roman"/>
                <a:cs typeface="Times New Roman"/>
              </a:rPr>
              <a:t>the Sample Response, </a:t>
            </a:r>
          </a:p>
          <a:p>
            <a:pPr lvl="3">
              <a:buFont typeface="Wingdings" panose="05000000000000000000" pitchFamily="2" charset="2"/>
              <a:buChar char="§"/>
            </a:pPr>
            <a:r>
              <a:rPr lang="en-US" altLang="en-US" sz="2200" dirty="0">
                <a:solidFill>
                  <a:srgbClr val="4948B6"/>
                </a:solidFill>
                <a:latin typeface="Times New Roman"/>
                <a:cs typeface="Times New Roman"/>
              </a:rPr>
              <a:t>the Scoring Guide, and</a:t>
            </a:r>
          </a:p>
          <a:p>
            <a:pPr lvl="3">
              <a:buFont typeface="Wingdings" panose="05000000000000000000" pitchFamily="2" charset="2"/>
              <a:buChar char="§"/>
            </a:pPr>
            <a:r>
              <a:rPr lang="en-US" altLang="en-US" sz="2200" dirty="0">
                <a:solidFill>
                  <a:srgbClr val="4948B6"/>
                </a:solidFill>
                <a:latin typeface="Times New Roman"/>
                <a:cs typeface="Times New Roman"/>
              </a:rPr>
              <a:t>the Scoring Notes.</a:t>
            </a:r>
          </a:p>
          <a:p>
            <a:pPr lvl="2">
              <a:buFont typeface="Wingdings" panose="05000000000000000000" pitchFamily="2" charset="2"/>
              <a:buChar char="§"/>
            </a:pPr>
            <a:endParaRPr lang="en-US" sz="2400" dirty="0">
              <a:solidFill>
                <a:srgbClr val="4948B6"/>
              </a:solidFill>
              <a:latin typeface="Times New Roman"/>
              <a:cs typeface="Times New Roman"/>
            </a:endParaRPr>
          </a:p>
          <a:p>
            <a:pPr marL="971550" lvl="1" indent="-514350">
              <a:buFont typeface="Arial" panose="020B0604020202020204" pitchFamily="34" charset="0"/>
              <a:buAutoNum type="arabicPeriod"/>
            </a:pPr>
            <a:r>
              <a:rPr lang="en-US" altLang="en-US" sz="2600" dirty="0">
                <a:solidFill>
                  <a:srgbClr val="4948B6"/>
                </a:solidFill>
                <a:latin typeface="Times New Roman"/>
                <a:cs typeface="Times New Roman"/>
              </a:rPr>
              <a:t>Read the Sample Response</a:t>
            </a:r>
          </a:p>
          <a:p>
            <a:pPr marL="971550" lvl="1" indent="-514350">
              <a:buFont typeface="Arial" panose="020B0604020202020204" pitchFamily="34" charset="0"/>
              <a:buAutoNum type="arabicPeriod"/>
            </a:pPr>
            <a:r>
              <a:rPr lang="en-US" altLang="en-US" sz="2600" dirty="0">
                <a:solidFill>
                  <a:srgbClr val="4948B6"/>
                </a:solidFill>
                <a:latin typeface="Times New Roman"/>
                <a:cs typeface="Times New Roman"/>
              </a:rPr>
              <a:t>Use the Training Response papers to score the response</a:t>
            </a:r>
          </a:p>
          <a:p>
            <a:pPr marL="971550" lvl="1" indent="-514350">
              <a:buFont typeface="Arial" panose="020B0604020202020204" pitchFamily="34" charset="0"/>
              <a:buAutoNum type="arabicPeriod"/>
            </a:pPr>
            <a:r>
              <a:rPr lang="en-US" altLang="en-US" sz="2600" dirty="0">
                <a:solidFill>
                  <a:srgbClr val="4948B6"/>
                </a:solidFill>
                <a:latin typeface="Times New Roman"/>
                <a:cs typeface="Times New Roman"/>
              </a:rPr>
              <a:t>Choose one score that you think best represents the response</a:t>
            </a:r>
            <a:r>
              <a:rPr lang="en-US" altLang="en-US" sz="2800" dirty="0">
                <a:solidFill>
                  <a:srgbClr val="4948B6"/>
                </a:solidFill>
                <a:latin typeface="Times New Roman"/>
                <a:cs typeface="Times New Roman"/>
              </a:rPr>
              <a:t>.</a:t>
            </a:r>
          </a:p>
        </p:txBody>
      </p:sp>
    </p:spTree>
    <p:extLst>
      <p:ext uri="{BB962C8B-B14F-4D97-AF65-F5344CB8AC3E}">
        <p14:creationId xmlns:p14="http://schemas.microsoft.com/office/powerpoint/2010/main" val="4215059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25895-F5B0-3E77-ECDB-46D6CE791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3FFD6-D743-985D-B65D-15D2E2E210A9}"/>
              </a:ext>
            </a:extLst>
          </p:cNvPr>
          <p:cNvSpPr>
            <a:spLocks noGrp="1"/>
          </p:cNvSpPr>
          <p:nvPr>
            <p:ph type="title"/>
          </p:nvPr>
        </p:nvSpPr>
        <p:spPr>
          <a:xfrm>
            <a:off x="256854" y="219057"/>
            <a:ext cx="11835829" cy="800851"/>
          </a:xfrm>
        </p:spPr>
        <p:txBody>
          <a:bodyPr>
            <a:normAutofit/>
          </a:bodyPr>
          <a:lstStyle/>
          <a:p>
            <a:r>
              <a:rPr lang="en-US" sz="4000">
                <a:latin typeface="Arial"/>
                <a:cs typeface="Arial"/>
              </a:rPr>
              <a:t>Practice Response A </a:t>
            </a:r>
            <a:endParaRPr lang="en-US" sz="4000"/>
          </a:p>
        </p:txBody>
      </p:sp>
      <p:sp>
        <p:nvSpPr>
          <p:cNvPr id="15" name="TextBox 18">
            <a:extLst>
              <a:ext uri="{FF2B5EF4-FFF2-40B4-BE49-F238E27FC236}">
                <a16:creationId xmlns:a16="http://schemas.microsoft.com/office/drawing/2014/main" id="{8CE2BD19-0EB6-46A2-8A5E-4B4DD7514CFC}"/>
              </a:ext>
            </a:extLst>
          </p:cNvPr>
          <p:cNvSpPr txBox="1"/>
          <p:nvPr/>
        </p:nvSpPr>
        <p:spPr>
          <a:xfrm>
            <a:off x="9661247" y="124563"/>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29 of your Packet</a:t>
            </a:r>
          </a:p>
        </p:txBody>
      </p:sp>
      <p:pic>
        <p:nvPicPr>
          <p:cNvPr id="4" name="Picture 3" descr="Score is a 4. Full credit in all parts.">
            <a:extLst>
              <a:ext uri="{FF2B5EF4-FFF2-40B4-BE49-F238E27FC236}">
                <a16:creationId xmlns:a16="http://schemas.microsoft.com/office/drawing/2014/main" id="{9D03463E-F41D-8BE9-5EA5-2C4971ED81EA}"/>
              </a:ext>
            </a:extLst>
          </p:cNvPr>
          <p:cNvPicPr>
            <a:picLocks noChangeAspect="1"/>
          </p:cNvPicPr>
          <p:nvPr/>
        </p:nvPicPr>
        <p:blipFill>
          <a:blip r:embed="rId3"/>
          <a:stretch>
            <a:fillRect/>
          </a:stretch>
        </p:blipFill>
        <p:spPr>
          <a:xfrm>
            <a:off x="6669712" y="552883"/>
            <a:ext cx="4912683" cy="800851"/>
          </a:xfrm>
          <a:prstGeom prst="rect">
            <a:avLst/>
          </a:prstGeom>
        </p:spPr>
      </p:pic>
      <p:pic>
        <p:nvPicPr>
          <p:cNvPr id="6" name="Picture 5" descr="Part A response: 8. Part B response: 6 times 1 equals 6. Part C response: 9 times 2 equals 18. Part D response: 64 divided by 2 equals 32. Note: Parts A, B, and C are examples of minimal work shown. ">
            <a:extLst>
              <a:ext uri="{FF2B5EF4-FFF2-40B4-BE49-F238E27FC236}">
                <a16:creationId xmlns:a16="http://schemas.microsoft.com/office/drawing/2014/main" id="{40C1145F-9ADA-5999-FF1F-3D8862FD7825}"/>
              </a:ext>
            </a:extLst>
          </p:cNvPr>
          <p:cNvPicPr>
            <a:picLocks noChangeAspect="1"/>
          </p:cNvPicPr>
          <p:nvPr/>
        </p:nvPicPr>
        <p:blipFill>
          <a:blip r:embed="rId4"/>
          <a:stretch>
            <a:fillRect/>
          </a:stretch>
        </p:blipFill>
        <p:spPr>
          <a:xfrm>
            <a:off x="609605" y="1353734"/>
            <a:ext cx="11050435" cy="4850295"/>
          </a:xfrm>
          <a:prstGeom prst="rect">
            <a:avLst/>
          </a:prstGeom>
        </p:spPr>
      </p:pic>
    </p:spTree>
    <p:extLst>
      <p:ext uri="{BB962C8B-B14F-4D97-AF65-F5344CB8AC3E}">
        <p14:creationId xmlns:p14="http://schemas.microsoft.com/office/powerpoint/2010/main" val="2849763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C9BA0-ECC6-97EF-49A9-FABA28D78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5B169B-238D-EBF8-94FA-2060888598FA}"/>
              </a:ext>
            </a:extLst>
          </p:cNvPr>
          <p:cNvSpPr>
            <a:spLocks noGrp="1"/>
          </p:cNvSpPr>
          <p:nvPr>
            <p:ph type="title"/>
          </p:nvPr>
        </p:nvSpPr>
        <p:spPr>
          <a:xfrm>
            <a:off x="256854" y="219057"/>
            <a:ext cx="11835829" cy="800851"/>
          </a:xfrm>
        </p:spPr>
        <p:txBody>
          <a:bodyPr>
            <a:normAutofit/>
          </a:bodyPr>
          <a:lstStyle/>
          <a:p>
            <a:r>
              <a:rPr lang="en-US" sz="4000">
                <a:latin typeface="Arial"/>
                <a:cs typeface="Arial"/>
              </a:rPr>
              <a:t>Practice Response B </a:t>
            </a:r>
            <a:endParaRPr lang="en-US" sz="4000"/>
          </a:p>
        </p:txBody>
      </p:sp>
      <p:sp>
        <p:nvSpPr>
          <p:cNvPr id="15" name="TextBox 18">
            <a:extLst>
              <a:ext uri="{FF2B5EF4-FFF2-40B4-BE49-F238E27FC236}">
                <a16:creationId xmlns:a16="http://schemas.microsoft.com/office/drawing/2014/main" id="{E7B2B2BD-CBC2-417D-B4BC-AEB297400F46}"/>
              </a:ext>
            </a:extLst>
          </p:cNvPr>
          <p:cNvSpPr txBox="1"/>
          <p:nvPr/>
        </p:nvSpPr>
        <p:spPr>
          <a:xfrm>
            <a:off x="9773416" y="114169"/>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30 of your Packet</a:t>
            </a:r>
          </a:p>
        </p:txBody>
      </p:sp>
      <p:pic>
        <p:nvPicPr>
          <p:cNvPr id="5" name="Picture 4" descr="Score is a one. Full credit in Part B. No credit in parts A, C, or D.">
            <a:extLst>
              <a:ext uri="{FF2B5EF4-FFF2-40B4-BE49-F238E27FC236}">
                <a16:creationId xmlns:a16="http://schemas.microsoft.com/office/drawing/2014/main" id="{91133AD0-7D59-C8E6-C792-CF05728A2BC4}"/>
              </a:ext>
            </a:extLst>
          </p:cNvPr>
          <p:cNvPicPr>
            <a:picLocks noChangeAspect="1"/>
          </p:cNvPicPr>
          <p:nvPr/>
        </p:nvPicPr>
        <p:blipFill>
          <a:blip r:embed="rId3"/>
          <a:stretch>
            <a:fillRect/>
          </a:stretch>
        </p:blipFill>
        <p:spPr>
          <a:xfrm>
            <a:off x="6550793" y="538034"/>
            <a:ext cx="4890168" cy="781480"/>
          </a:xfrm>
          <a:prstGeom prst="rect">
            <a:avLst/>
          </a:prstGeom>
        </p:spPr>
      </p:pic>
      <p:pic>
        <p:nvPicPr>
          <p:cNvPr id="8" name="Picture 7" descr="Part A response: 4. Part B response: it would be 6 plus 5 plus 4 plus 3 plus 2 plus 1 equals 21.  21 is my answer. Note: Student shows the number of squares in each pattern and then finds the total. Since we can see the 6 in the problem we can give full credit here. Part C response: 9 plus 8 plus 7 plus 6 plus 5 plus 4 plus 3 plus 2 plus 1 equals 54. Part D response: it would be: 10 plus 9 plus 8 plus 7 plus 6 plus 5 plus 4 plus 3 plus 2 plus 1 equals 64. ">
            <a:extLst>
              <a:ext uri="{FF2B5EF4-FFF2-40B4-BE49-F238E27FC236}">
                <a16:creationId xmlns:a16="http://schemas.microsoft.com/office/drawing/2014/main" id="{3B7B4747-AE53-5B77-04CD-234D321A0AE5}"/>
              </a:ext>
            </a:extLst>
          </p:cNvPr>
          <p:cNvPicPr>
            <a:picLocks noChangeAspect="1"/>
          </p:cNvPicPr>
          <p:nvPr/>
        </p:nvPicPr>
        <p:blipFill>
          <a:blip r:embed="rId4"/>
          <a:stretch>
            <a:fillRect/>
          </a:stretch>
        </p:blipFill>
        <p:spPr>
          <a:xfrm>
            <a:off x="682069" y="1319514"/>
            <a:ext cx="10827861" cy="4786229"/>
          </a:xfrm>
          <a:prstGeom prst="rect">
            <a:avLst/>
          </a:prstGeom>
        </p:spPr>
      </p:pic>
    </p:spTree>
    <p:extLst>
      <p:ext uri="{BB962C8B-B14F-4D97-AF65-F5344CB8AC3E}">
        <p14:creationId xmlns:p14="http://schemas.microsoft.com/office/powerpoint/2010/main" val="4149313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1A162-5F70-4E35-8865-1644A4C364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97D6E0-C979-4192-3476-352B3B9E5FFD}"/>
              </a:ext>
            </a:extLst>
          </p:cNvPr>
          <p:cNvSpPr>
            <a:spLocks noGrp="1"/>
          </p:cNvSpPr>
          <p:nvPr>
            <p:ph type="title"/>
          </p:nvPr>
        </p:nvSpPr>
        <p:spPr>
          <a:xfrm>
            <a:off x="256854" y="219057"/>
            <a:ext cx="11835829" cy="655407"/>
          </a:xfrm>
        </p:spPr>
        <p:txBody>
          <a:bodyPr>
            <a:normAutofit/>
          </a:bodyPr>
          <a:lstStyle/>
          <a:p>
            <a:r>
              <a:rPr lang="en-US" sz="4000">
                <a:latin typeface="Arial"/>
                <a:cs typeface="Arial"/>
              </a:rPr>
              <a:t>Practice Response C </a:t>
            </a:r>
            <a:endParaRPr lang="en-US" sz="4000"/>
          </a:p>
        </p:txBody>
      </p:sp>
      <p:sp>
        <p:nvSpPr>
          <p:cNvPr id="17" name="TextBox 18">
            <a:extLst>
              <a:ext uri="{FF2B5EF4-FFF2-40B4-BE49-F238E27FC236}">
                <a16:creationId xmlns:a16="http://schemas.microsoft.com/office/drawing/2014/main" id="{D078579F-80C2-4AFE-86C7-EB08EA0438F0}"/>
              </a:ext>
            </a:extLst>
          </p:cNvPr>
          <p:cNvSpPr txBox="1"/>
          <p:nvPr/>
        </p:nvSpPr>
        <p:spPr>
          <a:xfrm>
            <a:off x="9820735" y="94038"/>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31 of your Packet</a:t>
            </a:r>
          </a:p>
        </p:txBody>
      </p:sp>
      <p:pic>
        <p:nvPicPr>
          <p:cNvPr id="5" name="Picture 4" descr="Score is a 2. Full credit in Parts C and D. No credit in Parts A and B.">
            <a:extLst>
              <a:ext uri="{FF2B5EF4-FFF2-40B4-BE49-F238E27FC236}">
                <a16:creationId xmlns:a16="http://schemas.microsoft.com/office/drawing/2014/main" id="{B1D13B98-2303-A965-E16B-84DACE210516}"/>
              </a:ext>
            </a:extLst>
          </p:cNvPr>
          <p:cNvPicPr>
            <a:picLocks noChangeAspect="1"/>
          </p:cNvPicPr>
          <p:nvPr/>
        </p:nvPicPr>
        <p:blipFill>
          <a:blip r:embed="rId3"/>
          <a:stretch>
            <a:fillRect/>
          </a:stretch>
        </p:blipFill>
        <p:spPr>
          <a:xfrm>
            <a:off x="6769244" y="664107"/>
            <a:ext cx="4840511" cy="781480"/>
          </a:xfrm>
          <a:prstGeom prst="rect">
            <a:avLst/>
          </a:prstGeom>
        </p:spPr>
      </p:pic>
      <p:pic>
        <p:nvPicPr>
          <p:cNvPr id="8" name="Picture 7" descr="Part A response: 20. Part B response: after 3 steps you have 6 times 2 equals 12. Part C response: 6 times 3 equals 18 so 18 is the answer. Note: Student noticed that Step 9 is 3 times Step 3. If Step 3 has 6 triangles, then 3 times 6 equals 18. Part D response: 31 because 64 divided by 2 equals 31. Note: Computation error noted but credit given for knowing how to solve the problem.">
            <a:extLst>
              <a:ext uri="{FF2B5EF4-FFF2-40B4-BE49-F238E27FC236}">
                <a16:creationId xmlns:a16="http://schemas.microsoft.com/office/drawing/2014/main" id="{531CFA11-65AD-EBEB-F010-343BB36E304E}"/>
              </a:ext>
            </a:extLst>
          </p:cNvPr>
          <p:cNvPicPr>
            <a:picLocks noChangeAspect="1"/>
          </p:cNvPicPr>
          <p:nvPr/>
        </p:nvPicPr>
        <p:blipFill>
          <a:blip r:embed="rId4"/>
          <a:stretch>
            <a:fillRect/>
          </a:stretch>
        </p:blipFill>
        <p:spPr>
          <a:xfrm>
            <a:off x="603577" y="1445588"/>
            <a:ext cx="11006178" cy="4642696"/>
          </a:xfrm>
          <a:prstGeom prst="rect">
            <a:avLst/>
          </a:prstGeom>
        </p:spPr>
      </p:pic>
    </p:spTree>
    <p:extLst>
      <p:ext uri="{BB962C8B-B14F-4D97-AF65-F5344CB8AC3E}">
        <p14:creationId xmlns:p14="http://schemas.microsoft.com/office/powerpoint/2010/main" val="3411280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32457-9FF6-C32F-F20D-BB471A7D85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EE7419-D0B2-DC6E-A26D-7B27DF23A0D3}"/>
              </a:ext>
            </a:extLst>
          </p:cNvPr>
          <p:cNvSpPr>
            <a:spLocks noGrp="1"/>
          </p:cNvSpPr>
          <p:nvPr>
            <p:ph type="title"/>
          </p:nvPr>
        </p:nvSpPr>
        <p:spPr>
          <a:xfrm>
            <a:off x="256854" y="219057"/>
            <a:ext cx="11835829" cy="800851"/>
          </a:xfrm>
        </p:spPr>
        <p:txBody>
          <a:bodyPr>
            <a:normAutofit/>
          </a:bodyPr>
          <a:lstStyle/>
          <a:p>
            <a:r>
              <a:rPr lang="en-US" sz="4000">
                <a:latin typeface="Arial"/>
                <a:cs typeface="Arial"/>
              </a:rPr>
              <a:t>Practice Response D </a:t>
            </a:r>
            <a:endParaRPr lang="en-US" sz="4000"/>
          </a:p>
        </p:txBody>
      </p:sp>
      <p:sp>
        <p:nvSpPr>
          <p:cNvPr id="23" name="TextBox 18">
            <a:extLst>
              <a:ext uri="{FF2B5EF4-FFF2-40B4-BE49-F238E27FC236}">
                <a16:creationId xmlns:a16="http://schemas.microsoft.com/office/drawing/2014/main" id="{822FEEC2-F634-4301-8DD4-473EC6916524}"/>
              </a:ext>
            </a:extLst>
          </p:cNvPr>
          <p:cNvSpPr txBox="1"/>
          <p:nvPr/>
        </p:nvSpPr>
        <p:spPr>
          <a:xfrm>
            <a:off x="9688939" y="113022"/>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32 of your Packet</a:t>
            </a:r>
          </a:p>
        </p:txBody>
      </p:sp>
      <p:pic>
        <p:nvPicPr>
          <p:cNvPr id="5" name="Picture 4" descr="Score is a 3. Full credit in Part A. Answer-only credit in Parts B, C, and D. ">
            <a:extLst>
              <a:ext uri="{FF2B5EF4-FFF2-40B4-BE49-F238E27FC236}">
                <a16:creationId xmlns:a16="http://schemas.microsoft.com/office/drawing/2014/main" id="{07D011CE-7548-A96C-611A-0F655CCE8985}"/>
              </a:ext>
            </a:extLst>
          </p:cNvPr>
          <p:cNvPicPr>
            <a:picLocks noChangeAspect="1"/>
          </p:cNvPicPr>
          <p:nvPr/>
        </p:nvPicPr>
        <p:blipFill>
          <a:blip r:embed="rId3"/>
          <a:stretch>
            <a:fillRect/>
          </a:stretch>
        </p:blipFill>
        <p:spPr>
          <a:xfrm>
            <a:off x="6491364" y="676203"/>
            <a:ext cx="5002226" cy="687409"/>
          </a:xfrm>
          <a:prstGeom prst="rect">
            <a:avLst/>
          </a:prstGeom>
        </p:spPr>
      </p:pic>
      <p:pic>
        <p:nvPicPr>
          <p:cNvPr id="25" name="Picture 24" descr="Part A response: 8. Part B response: 6. Part C response: 18. Part D response: 32. Note: Per the Scoring Notes, answer-only in Parts B, C, and D will receive 2 points. ">
            <a:extLst>
              <a:ext uri="{FF2B5EF4-FFF2-40B4-BE49-F238E27FC236}">
                <a16:creationId xmlns:a16="http://schemas.microsoft.com/office/drawing/2014/main" id="{E9A958A2-80CF-D482-51D8-7AA9A42CCD73}"/>
              </a:ext>
            </a:extLst>
          </p:cNvPr>
          <p:cNvPicPr>
            <a:picLocks noChangeAspect="1"/>
          </p:cNvPicPr>
          <p:nvPr/>
        </p:nvPicPr>
        <p:blipFill>
          <a:blip r:embed="rId4"/>
          <a:stretch>
            <a:fillRect/>
          </a:stretch>
        </p:blipFill>
        <p:spPr>
          <a:xfrm>
            <a:off x="607618" y="1412359"/>
            <a:ext cx="10970667" cy="4421281"/>
          </a:xfrm>
          <a:prstGeom prst="rect">
            <a:avLst/>
          </a:prstGeom>
        </p:spPr>
      </p:pic>
    </p:spTree>
    <p:extLst>
      <p:ext uri="{BB962C8B-B14F-4D97-AF65-F5344CB8AC3E}">
        <p14:creationId xmlns:p14="http://schemas.microsoft.com/office/powerpoint/2010/main" val="2796937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036C9-C5FA-8170-921A-03B5D6531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5EDBF3-FAA4-97E9-3DED-4549BC8D6B40}"/>
              </a:ext>
            </a:extLst>
          </p:cNvPr>
          <p:cNvSpPr>
            <a:spLocks noGrp="1"/>
          </p:cNvSpPr>
          <p:nvPr>
            <p:ph type="title"/>
          </p:nvPr>
        </p:nvSpPr>
        <p:spPr>
          <a:xfrm>
            <a:off x="256854" y="219057"/>
            <a:ext cx="11835829" cy="800851"/>
          </a:xfrm>
        </p:spPr>
        <p:txBody>
          <a:bodyPr>
            <a:normAutofit/>
          </a:bodyPr>
          <a:lstStyle/>
          <a:p>
            <a:r>
              <a:rPr lang="en-US" sz="4000">
                <a:latin typeface="Arial"/>
                <a:cs typeface="Arial"/>
              </a:rPr>
              <a:t>Practice Response E </a:t>
            </a:r>
            <a:endParaRPr lang="en-US" sz="4000"/>
          </a:p>
        </p:txBody>
      </p:sp>
      <p:sp>
        <p:nvSpPr>
          <p:cNvPr id="13" name="TextBox 18">
            <a:extLst>
              <a:ext uri="{FF2B5EF4-FFF2-40B4-BE49-F238E27FC236}">
                <a16:creationId xmlns:a16="http://schemas.microsoft.com/office/drawing/2014/main" id="{D4054D76-DC82-4096-9A6E-E9270A395841}"/>
              </a:ext>
            </a:extLst>
          </p:cNvPr>
          <p:cNvSpPr txBox="1"/>
          <p:nvPr/>
        </p:nvSpPr>
        <p:spPr>
          <a:xfrm>
            <a:off x="9820735" y="82033"/>
            <a:ext cx="2114411" cy="318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Times New Roman" panose="02020603050405020304" pitchFamily="18" charset="0"/>
                <a:cs typeface="Times New Roman" panose="02020603050405020304" pitchFamily="18" charset="0"/>
              </a:rPr>
              <a:t>On page 33 of your Packet</a:t>
            </a:r>
          </a:p>
        </p:txBody>
      </p:sp>
      <p:pic>
        <p:nvPicPr>
          <p:cNvPr id="5" name="Picture 4" descr="Score is a zero. No credit in any part.">
            <a:extLst>
              <a:ext uri="{FF2B5EF4-FFF2-40B4-BE49-F238E27FC236}">
                <a16:creationId xmlns:a16="http://schemas.microsoft.com/office/drawing/2014/main" id="{2252A879-3130-5103-6D05-9A8E950099E2}"/>
              </a:ext>
            </a:extLst>
          </p:cNvPr>
          <p:cNvPicPr>
            <a:picLocks noChangeAspect="1"/>
          </p:cNvPicPr>
          <p:nvPr/>
        </p:nvPicPr>
        <p:blipFill>
          <a:blip r:embed="rId3"/>
          <a:stretch>
            <a:fillRect/>
          </a:stretch>
        </p:blipFill>
        <p:spPr>
          <a:xfrm>
            <a:off x="6690166" y="563897"/>
            <a:ext cx="4877555" cy="761374"/>
          </a:xfrm>
          <a:prstGeom prst="rect">
            <a:avLst/>
          </a:prstGeom>
        </p:spPr>
      </p:pic>
      <p:pic>
        <p:nvPicPr>
          <p:cNvPr id="8" name="Picture 7" descr="Part A response: 1. Part B response: 3 because the pattern stays the same. Part C response: 3. Part D response: 38.  ">
            <a:extLst>
              <a:ext uri="{FF2B5EF4-FFF2-40B4-BE49-F238E27FC236}">
                <a16:creationId xmlns:a16="http://schemas.microsoft.com/office/drawing/2014/main" id="{24289235-C05A-84C3-FD6C-0BC44AC537D6}"/>
              </a:ext>
            </a:extLst>
          </p:cNvPr>
          <p:cNvPicPr>
            <a:picLocks noChangeAspect="1"/>
          </p:cNvPicPr>
          <p:nvPr/>
        </p:nvPicPr>
        <p:blipFill>
          <a:blip r:embed="rId4"/>
          <a:stretch>
            <a:fillRect/>
          </a:stretch>
        </p:blipFill>
        <p:spPr>
          <a:xfrm>
            <a:off x="624279" y="1547581"/>
            <a:ext cx="10943442" cy="4436530"/>
          </a:xfrm>
          <a:prstGeom prst="rect">
            <a:avLst/>
          </a:prstGeom>
        </p:spPr>
      </p:pic>
    </p:spTree>
    <p:extLst>
      <p:ext uri="{BB962C8B-B14F-4D97-AF65-F5344CB8AC3E}">
        <p14:creationId xmlns:p14="http://schemas.microsoft.com/office/powerpoint/2010/main" val="3277382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00527B-EF2C-4831-8907-C06A2584375C}"/>
              </a:ext>
            </a:extLst>
          </p:cNvPr>
          <p:cNvSpPr>
            <a:spLocks noGrp="1"/>
          </p:cNvSpPr>
          <p:nvPr>
            <p:ph type="title"/>
          </p:nvPr>
        </p:nvSpPr>
        <p:spPr/>
        <p:txBody>
          <a:bodyPr/>
          <a:lstStyle/>
          <a:p>
            <a:r>
              <a:rPr lang="en-US"/>
              <a:t>Resources on DESE Website</a:t>
            </a:r>
          </a:p>
        </p:txBody>
      </p:sp>
      <p:graphicFrame>
        <p:nvGraphicFramePr>
          <p:cNvPr id="5" name="Table 4">
            <a:extLst>
              <a:ext uri="{FF2B5EF4-FFF2-40B4-BE49-F238E27FC236}">
                <a16:creationId xmlns:a16="http://schemas.microsoft.com/office/drawing/2014/main" id="{2B825DB5-E768-46F0-811E-5F4628A94BB7}"/>
              </a:ext>
            </a:extLst>
          </p:cNvPr>
          <p:cNvGraphicFramePr>
            <a:graphicFrameLocks noGrp="1"/>
          </p:cNvGraphicFramePr>
          <p:nvPr>
            <p:extLst>
              <p:ext uri="{D42A27DB-BD31-4B8C-83A1-F6EECF244321}">
                <p14:modId xmlns:p14="http://schemas.microsoft.com/office/powerpoint/2010/main" val="3205270862"/>
              </p:ext>
            </p:extLst>
          </p:nvPr>
        </p:nvGraphicFramePr>
        <p:xfrm>
          <a:off x="257175" y="2352732"/>
          <a:ext cx="11677650" cy="2377440"/>
        </p:xfrm>
        <a:graphic>
          <a:graphicData uri="http://schemas.openxmlformats.org/drawingml/2006/table">
            <a:tbl>
              <a:tblPr firstRow="1" bandRow="1">
                <a:tableStyleId>{5C22544A-7EE6-4342-B048-85BDC9FD1C3A}</a:tableStyleId>
              </a:tblPr>
              <a:tblGrid>
                <a:gridCol w="5400675">
                  <a:extLst>
                    <a:ext uri="{9D8B030D-6E8A-4147-A177-3AD203B41FA5}">
                      <a16:colId xmlns:a16="http://schemas.microsoft.com/office/drawing/2014/main" val="1964159817"/>
                    </a:ext>
                  </a:extLst>
                </a:gridCol>
                <a:gridCol w="6276975">
                  <a:extLst>
                    <a:ext uri="{9D8B030D-6E8A-4147-A177-3AD203B41FA5}">
                      <a16:colId xmlns:a16="http://schemas.microsoft.com/office/drawing/2014/main" val="2975953097"/>
                    </a:ext>
                  </a:extLst>
                </a:gridCol>
              </a:tblGrid>
              <a:tr h="370840">
                <a:tc>
                  <a:txBody>
                    <a:bodyPr/>
                    <a:lstStyle/>
                    <a:p>
                      <a:r>
                        <a:rPr lang="en-US" sz="2000" dirty="0">
                          <a:latin typeface="Times New Roman" panose="02020603050405020304" pitchFamily="18" charset="0"/>
                          <a:cs typeface="Times New Roman" panose="02020603050405020304" pitchFamily="18" charset="0"/>
                        </a:rPr>
                        <a:t>Resource</a:t>
                      </a:r>
                    </a:p>
                  </a:txBody>
                  <a:tcPr>
                    <a:solidFill>
                      <a:schemeClr val="accent1">
                        <a:lumMod val="75000"/>
                      </a:schemeClr>
                    </a:solidFill>
                  </a:tcPr>
                </a:tc>
                <a:tc>
                  <a:txBody>
                    <a:bodyPr/>
                    <a:lstStyle/>
                    <a:p>
                      <a:r>
                        <a:rPr lang="en-US" sz="2000">
                          <a:latin typeface="Times New Roman" panose="02020603050405020304" pitchFamily="18" charset="0"/>
                          <a:cs typeface="Times New Roman" panose="02020603050405020304" pitchFamily="18" charset="0"/>
                        </a:rPr>
                        <a:t>Link</a:t>
                      </a:r>
                    </a:p>
                  </a:txBody>
                  <a:tcPr>
                    <a:solidFill>
                      <a:schemeClr val="accent1">
                        <a:lumMod val="75000"/>
                      </a:schemeClr>
                    </a:solidFill>
                  </a:tcPr>
                </a:tc>
                <a:extLst>
                  <a:ext uri="{0D108BD9-81ED-4DB2-BD59-A6C34878D82A}">
                    <a16:rowId xmlns:a16="http://schemas.microsoft.com/office/drawing/2014/main" val="30175986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latin typeface="Times New Roman" panose="02020603050405020304" pitchFamily="18" charset="0"/>
                          <a:cs typeface="Times New Roman" panose="02020603050405020304" pitchFamily="18" charset="0"/>
                        </a:rPr>
                        <a:t>MCAS headlines and links to MCAS site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Times New Roman" panose="02020603050405020304" pitchFamily="18" charset="0"/>
                          <a:cs typeface="Times New Roman" panose="02020603050405020304" pitchFamily="18" charset="0"/>
                          <a:hlinkClick r:id="rId2"/>
                        </a:rPr>
                        <a:t>https://www.doe.mass.edu/mcas/</a:t>
                      </a:r>
                      <a:r>
                        <a:rPr lang="en-US" sz="1800">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3703207321"/>
                  </a:ext>
                </a:extLst>
              </a:tr>
              <a:tr h="370840">
                <a:tc>
                  <a:txBody>
                    <a:bodyPr/>
                    <a:lstStyle/>
                    <a:p>
                      <a:r>
                        <a:rPr lang="en-US" sz="2000" b="1" dirty="0">
                          <a:latin typeface="Times New Roman" panose="02020603050405020304" pitchFamily="18" charset="0"/>
                          <a:cs typeface="Times New Roman" panose="02020603050405020304" pitchFamily="18" charset="0"/>
                        </a:rPr>
                        <a:t>Mathematics Test Designs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a:solidFill>
                            <a:schemeClr val="accent1"/>
                          </a:solidFill>
                          <a:latin typeface="Times New Roman" panose="02020603050405020304" pitchFamily="18" charset="0"/>
                          <a:cs typeface="Times New Roman" panose="02020603050405020304" pitchFamily="18" charset="0"/>
                          <a:hlinkClick r:id="rId3"/>
                        </a:rPr>
                        <a:t>https://www.doe.mass.edu/mcas/tdd/math.html?section=testdesign</a:t>
                      </a:r>
                      <a:endParaRPr lang="en-US" sz="1800" u="none">
                        <a:solidFill>
                          <a:schemeClr val="accent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5777455"/>
                  </a:ext>
                </a:extLst>
              </a:tr>
              <a:tr h="370840">
                <a:tc>
                  <a:txBody>
                    <a:bodyPr/>
                    <a:lstStyle/>
                    <a:p>
                      <a:r>
                        <a:rPr lang="en-US" sz="2000" b="1">
                          <a:latin typeface="Times New Roman" panose="02020603050405020304" pitchFamily="18" charset="0"/>
                          <a:cs typeface="Times New Roman" panose="02020603050405020304" pitchFamily="18" charset="0"/>
                        </a:rPr>
                        <a:t>Student Work Samples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Times New Roman" panose="02020603050405020304" pitchFamily="18" charset="0"/>
                          <a:cs typeface="Times New Roman" panose="02020603050405020304" pitchFamily="18" charset="0"/>
                          <a:hlinkClick r:id="rId4"/>
                        </a:rPr>
                        <a:t>https://www.doe.mass.edu/mcas/student/default.html</a:t>
                      </a:r>
                      <a:r>
                        <a:rPr lang="en-US" sz="1800">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2585265157"/>
                  </a:ext>
                </a:extLst>
              </a:tr>
              <a:tr h="370840">
                <a:tc>
                  <a:txBody>
                    <a:bodyPr/>
                    <a:lstStyle/>
                    <a:p>
                      <a:r>
                        <a:rPr lang="en-US" sz="2000" b="1" dirty="0">
                          <a:latin typeface="Times New Roman" panose="02020603050405020304" pitchFamily="18" charset="0"/>
                          <a:cs typeface="Times New Roman" panose="02020603050405020304" pitchFamily="18" charset="0"/>
                        </a:rPr>
                        <a:t>Released Questions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Times New Roman" panose="02020603050405020304" pitchFamily="18" charset="0"/>
                          <a:cs typeface="Times New Roman" panose="02020603050405020304" pitchFamily="18" charset="0"/>
                          <a:hlinkClick r:id="rId5"/>
                        </a:rPr>
                        <a:t>http://mcas.pearsonsupport.com/released-items/math/</a:t>
                      </a:r>
                      <a:r>
                        <a:rPr lang="en-US" sz="1800">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286025492"/>
                  </a:ext>
                </a:extLst>
              </a:tr>
              <a:tr h="370840">
                <a:tc>
                  <a:txBody>
                    <a:bodyPr/>
                    <a:lstStyle/>
                    <a:p>
                      <a:r>
                        <a:rPr lang="en-US" sz="2000" b="1" dirty="0">
                          <a:latin typeface="Times New Roman" panose="02020603050405020304" pitchFamily="18" charset="0"/>
                          <a:cs typeface="Times New Roman" panose="02020603050405020304" pitchFamily="18" charset="0"/>
                        </a:rPr>
                        <a:t>Practice Tests and Tutorial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hlinkClick r:id="rId6"/>
                        </a:rPr>
                        <a:t>http://mcas.pearsonsupport.com/student/</a:t>
                      </a:r>
                      <a:r>
                        <a:rPr lang="en-US" sz="1800" dirty="0">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2678207763"/>
                  </a:ext>
                </a:extLst>
              </a:tr>
            </a:tbl>
          </a:graphicData>
        </a:graphic>
      </p:graphicFrame>
    </p:spTree>
    <p:extLst>
      <p:ext uri="{BB962C8B-B14F-4D97-AF65-F5344CB8AC3E}">
        <p14:creationId xmlns:p14="http://schemas.microsoft.com/office/powerpoint/2010/main" val="2708888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3C716C-4259-417B-BD7B-BC56A4D69937}"/>
              </a:ext>
            </a:extLst>
          </p:cNvPr>
          <p:cNvSpPr>
            <a:spLocks noGrp="1"/>
          </p:cNvSpPr>
          <p:nvPr>
            <p:ph type="title"/>
          </p:nvPr>
        </p:nvSpPr>
        <p:spPr/>
        <p:txBody>
          <a:bodyPr/>
          <a:lstStyle/>
          <a:p>
            <a:r>
              <a:rPr lang="en-US"/>
              <a:t>Contact Information</a:t>
            </a:r>
          </a:p>
        </p:txBody>
      </p:sp>
      <p:sp>
        <p:nvSpPr>
          <p:cNvPr id="2" name="Content Placeholder 1">
            <a:extLst>
              <a:ext uri="{FF2B5EF4-FFF2-40B4-BE49-F238E27FC236}">
                <a16:creationId xmlns:a16="http://schemas.microsoft.com/office/drawing/2014/main" id="{1E0BB6AE-674B-453E-B44E-458C6EB20623}"/>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b="1" dirty="0"/>
              <a:t>DESE Office of Student Assessment </a:t>
            </a:r>
            <a:r>
              <a:rPr lang="en-US" dirty="0"/>
              <a:t>for policy questions </a:t>
            </a:r>
          </a:p>
          <a:p>
            <a:pPr marL="0" indent="0">
              <a:buNone/>
            </a:pPr>
            <a:r>
              <a:rPr lang="en-US" dirty="0"/>
              <a:t>(e.g., test designs, accommodations)</a:t>
            </a:r>
          </a:p>
          <a:p>
            <a:r>
              <a:rPr lang="en-US" dirty="0"/>
              <a:t>Web: </a:t>
            </a:r>
            <a:r>
              <a:rPr lang="en-US" dirty="0">
                <a:hlinkClick r:id="rId2"/>
              </a:rPr>
              <a:t>www.doe.mass.edu/mcas</a:t>
            </a:r>
            <a:endParaRPr lang="en-US" dirty="0"/>
          </a:p>
          <a:p>
            <a:r>
              <a:rPr lang="en-US" dirty="0">
                <a:latin typeface="Arial"/>
                <a:cs typeface="Arial"/>
              </a:rPr>
              <a:t>Email: </a:t>
            </a:r>
            <a:r>
              <a:rPr lang="en-US" dirty="0">
                <a:latin typeface="Arial"/>
                <a:cs typeface="Arial"/>
                <a:hlinkClick r:id="rId3"/>
              </a:rPr>
              <a:t>mcas@mass.gov</a:t>
            </a:r>
            <a:r>
              <a:rPr lang="en-US" dirty="0">
                <a:latin typeface="Arial"/>
                <a:cs typeface="Arial"/>
              </a:rPr>
              <a:t> </a:t>
            </a:r>
            <a:r>
              <a:rPr lang="en-US" dirty="0">
                <a:solidFill>
                  <a:srgbClr val="FF0000"/>
                </a:solidFill>
                <a:latin typeface="Arial"/>
                <a:cs typeface="Arial"/>
              </a:rPr>
              <a:t>(new)</a:t>
            </a:r>
          </a:p>
          <a:p>
            <a:r>
              <a:rPr lang="en-US" dirty="0"/>
              <a:t>Phone: 781-338-3625</a:t>
            </a:r>
          </a:p>
          <a:p>
            <a:endParaRPr lang="en-US" dirty="0"/>
          </a:p>
          <a:p>
            <a:pPr marL="0" indent="0">
              <a:buNone/>
            </a:pPr>
            <a:r>
              <a:rPr lang="en-US" b="1" dirty="0"/>
              <a:t>MCAS Service Center</a:t>
            </a:r>
          </a:p>
          <a:p>
            <a:r>
              <a:rPr lang="en-US" dirty="0"/>
              <a:t>Web: </a:t>
            </a:r>
            <a:r>
              <a:rPr lang="en-US" dirty="0">
                <a:hlinkClick r:id="rId4"/>
              </a:rPr>
              <a:t>http://mcasservicecenter.com</a:t>
            </a:r>
            <a:endParaRPr lang="en-US" dirty="0"/>
          </a:p>
          <a:p>
            <a:r>
              <a:rPr lang="en-US" dirty="0"/>
              <a:t>Phone: 1-800-737-5103</a:t>
            </a:r>
          </a:p>
          <a:p>
            <a:endParaRPr lang="en-US" dirty="0"/>
          </a:p>
        </p:txBody>
      </p:sp>
    </p:spTree>
    <p:extLst>
      <p:ext uri="{BB962C8B-B14F-4D97-AF65-F5344CB8AC3E}">
        <p14:creationId xmlns:p14="http://schemas.microsoft.com/office/powerpoint/2010/main" val="553878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F249-7AC7-4BDB-B314-E279B842A0CA}"/>
              </a:ext>
            </a:extLst>
          </p:cNvPr>
          <p:cNvSpPr>
            <a:spLocks noGrp="1"/>
          </p:cNvSpPr>
          <p:nvPr>
            <p:ph type="title"/>
          </p:nvPr>
        </p:nvSpPr>
        <p:spPr>
          <a:xfrm>
            <a:off x="838200" y="2966598"/>
            <a:ext cx="10515600" cy="1255698"/>
          </a:xfrm>
        </p:spPr>
        <p:txBody>
          <a:bodyPr/>
          <a:lstStyle/>
          <a:p>
            <a:r>
              <a:rPr lang="en-US" b="1"/>
              <a:t>THANK YOU</a:t>
            </a:r>
            <a:endParaRPr lang="en-US"/>
          </a:p>
        </p:txBody>
      </p:sp>
      <p:pic>
        <p:nvPicPr>
          <p:cNvPr id="4" name="Picture Placeholder 5" descr="Student Assessment Services at DESE">
            <a:extLst>
              <a:ext uri="{FF2B5EF4-FFF2-40B4-BE49-F238E27FC236}">
                <a16:creationId xmlns:a16="http://schemas.microsoft.com/office/drawing/2014/main" id="{A6F3E98C-325D-49FA-BB54-A05A5E894A26}"/>
              </a:ext>
            </a:extLst>
          </p:cNvPr>
          <p:cNvPicPr>
            <a:picLocks noChangeAspect="1"/>
          </p:cNvPicPr>
          <p:nvPr/>
        </p:nvPicPr>
        <p:blipFill rotWithShape="1">
          <a:blip r:embed="rId2"/>
          <a:srcRect l="28" t="-195" r="-245" b="61318"/>
          <a:stretch/>
        </p:blipFill>
        <p:spPr>
          <a:xfrm>
            <a:off x="838200" y="4222296"/>
            <a:ext cx="8685212" cy="1894732"/>
          </a:xfrm>
          <a:prstGeom prst="rect">
            <a:avLst/>
          </a:prstGeom>
        </p:spPr>
      </p:pic>
    </p:spTree>
    <p:extLst>
      <p:ext uri="{BB962C8B-B14F-4D97-AF65-F5344CB8AC3E}">
        <p14:creationId xmlns:p14="http://schemas.microsoft.com/office/powerpoint/2010/main" val="1771899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5BC74C-3BE3-4D25-B906-7CC8875F3052}"/>
              </a:ext>
            </a:extLst>
          </p:cNvPr>
          <p:cNvSpPr>
            <a:spLocks noGrp="1"/>
          </p:cNvSpPr>
          <p:nvPr>
            <p:ph type="title"/>
          </p:nvPr>
        </p:nvSpPr>
        <p:spPr/>
        <p:txBody>
          <a:bodyPr/>
          <a:lstStyle/>
          <a:p>
            <a:r>
              <a:rPr lang="en-US" dirty="0"/>
              <a:t>Things to Know</a:t>
            </a:r>
          </a:p>
        </p:txBody>
      </p:sp>
      <p:sp>
        <p:nvSpPr>
          <p:cNvPr id="4" name="Content Placeholder 1">
            <a:extLst>
              <a:ext uri="{FF2B5EF4-FFF2-40B4-BE49-F238E27FC236}">
                <a16:creationId xmlns:a16="http://schemas.microsoft.com/office/drawing/2014/main" id="{BC1767B2-60D1-4711-9440-15DEB1B87B02}"/>
              </a:ext>
            </a:extLst>
          </p:cNvPr>
          <p:cNvSpPr txBox="1">
            <a:spLocks/>
          </p:cNvSpPr>
          <p:nvPr/>
        </p:nvSpPr>
        <p:spPr>
          <a:xfrm>
            <a:off x="374819" y="1990252"/>
            <a:ext cx="11133690" cy="471401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fontAlgn="base">
              <a:spcAft>
                <a:spcPts val="600"/>
              </a:spcAft>
              <a:buFont typeface="Courier New" panose="02070309020205020404" pitchFamily="49" charset="0"/>
              <a:buChar char="o"/>
            </a:pPr>
            <a:r>
              <a:rPr lang="en-US" sz="2200" b="0" i="0" u="none" strike="noStrike" dirty="0">
                <a:solidFill>
                  <a:srgbClr val="000000"/>
                </a:solidFill>
                <a:effectLst/>
                <a:latin typeface="Times New Roman"/>
                <a:cs typeface="Times New Roman"/>
              </a:rPr>
              <a:t>Spelling, grammar, </a:t>
            </a:r>
            <a:r>
              <a:rPr lang="en-US" sz="2200" dirty="0">
                <a:solidFill>
                  <a:srgbClr val="000000"/>
                </a:solidFill>
                <a:latin typeface="Times New Roman"/>
                <a:cs typeface="Times New Roman"/>
              </a:rPr>
              <a:t>and punctuation</a:t>
            </a:r>
            <a:r>
              <a:rPr lang="en-US" sz="2200" b="0" i="0" u="none" strike="noStrike" dirty="0">
                <a:solidFill>
                  <a:srgbClr val="000000"/>
                </a:solidFill>
                <a:effectLst/>
                <a:latin typeface="Times New Roman"/>
                <a:cs typeface="Times New Roman"/>
              </a:rPr>
              <a:t> are </a:t>
            </a:r>
            <a:r>
              <a:rPr lang="en-US" sz="2200" b="1" i="0" u="none" strike="noStrike" dirty="0">
                <a:solidFill>
                  <a:srgbClr val="000000"/>
                </a:solidFill>
                <a:effectLst/>
                <a:latin typeface="Times New Roman"/>
                <a:cs typeface="Times New Roman"/>
              </a:rPr>
              <a:t>not </a:t>
            </a:r>
            <a:r>
              <a:rPr lang="en-US" sz="2200" b="0" i="0" u="none" strike="noStrike" dirty="0">
                <a:solidFill>
                  <a:srgbClr val="000000"/>
                </a:solidFill>
                <a:effectLst/>
                <a:latin typeface="Times New Roman"/>
                <a:cs typeface="Times New Roman"/>
              </a:rPr>
              <a:t>considered in the scoring of a response</a:t>
            </a:r>
            <a:r>
              <a:rPr lang="en-US" sz="2200" b="0" i="0" dirty="0">
                <a:solidFill>
                  <a:srgbClr val="000000"/>
                </a:solidFill>
                <a:effectLst/>
                <a:latin typeface="Times New Roman"/>
                <a:cs typeface="Times New Roman"/>
              </a:rPr>
              <a:t>​</a:t>
            </a:r>
            <a:r>
              <a:rPr lang="en-US" sz="2200" dirty="0">
                <a:solidFill>
                  <a:srgbClr val="000000"/>
                </a:solidFill>
                <a:latin typeface="Times New Roman"/>
                <a:cs typeface="Times New Roman"/>
              </a:rPr>
              <a:t>.</a:t>
            </a:r>
            <a:endParaRPr lang="en-US" sz="2200" b="0" i="0" dirty="0">
              <a:solidFill>
                <a:srgbClr val="000000"/>
              </a:solidFill>
              <a:effectLst/>
              <a:latin typeface="Times New Roman"/>
              <a:cs typeface="Times New Roman"/>
            </a:endParaRPr>
          </a:p>
          <a:p>
            <a:pPr lvl="1" fontAlgn="base">
              <a:spcAft>
                <a:spcPts val="600"/>
              </a:spcAft>
              <a:buFont typeface="Courier New" panose="02070309020205020404" pitchFamily="49" charset="0"/>
              <a:buChar char="o"/>
            </a:pPr>
            <a:r>
              <a:rPr lang="en-US" sz="2200" b="0" i="0" u="none" strike="noStrike" dirty="0">
                <a:solidFill>
                  <a:srgbClr val="000000"/>
                </a:solidFill>
                <a:effectLst/>
                <a:latin typeface="Times New Roman"/>
                <a:cs typeface="Times New Roman"/>
              </a:rPr>
              <a:t>A response does </a:t>
            </a:r>
            <a:r>
              <a:rPr lang="en-US" sz="2200" b="1" i="0" u="none" strike="noStrike" dirty="0">
                <a:solidFill>
                  <a:srgbClr val="000000"/>
                </a:solidFill>
                <a:effectLst/>
                <a:latin typeface="Times New Roman"/>
                <a:cs typeface="Times New Roman"/>
              </a:rPr>
              <a:t>not</a:t>
            </a:r>
            <a:r>
              <a:rPr lang="en-US" sz="2200" b="0" i="0" u="none" strike="noStrike" dirty="0">
                <a:solidFill>
                  <a:srgbClr val="000000"/>
                </a:solidFill>
                <a:effectLst/>
                <a:latin typeface="Times New Roman"/>
                <a:cs typeface="Times New Roman"/>
              </a:rPr>
              <a:t> need to be in a complete sentence</a:t>
            </a:r>
            <a:r>
              <a:rPr lang="en-US" sz="2200" b="0" i="0" dirty="0">
                <a:solidFill>
                  <a:srgbClr val="000000"/>
                </a:solidFill>
                <a:effectLst/>
                <a:latin typeface="Times New Roman"/>
                <a:cs typeface="Times New Roman"/>
              </a:rPr>
              <a:t>​</a:t>
            </a:r>
            <a:r>
              <a:rPr lang="en-US" sz="2200" dirty="0">
                <a:solidFill>
                  <a:srgbClr val="000000"/>
                </a:solidFill>
                <a:latin typeface="Times New Roman"/>
                <a:cs typeface="Times New Roman"/>
              </a:rPr>
              <a:t>.</a:t>
            </a:r>
            <a:endParaRPr lang="en-US" sz="2200" b="0" i="0" dirty="0">
              <a:solidFill>
                <a:srgbClr val="000000"/>
              </a:solidFill>
              <a:effectLst/>
              <a:latin typeface="Times New Roman"/>
              <a:cs typeface="Times New Roman"/>
            </a:endParaRPr>
          </a:p>
          <a:p>
            <a:pPr lvl="1" fontAlgn="base">
              <a:spcAft>
                <a:spcPts val="600"/>
              </a:spcAft>
              <a:buFont typeface="Courier New" panose="02070309020205020404" pitchFamily="49" charset="0"/>
              <a:buChar char="o"/>
            </a:pPr>
            <a:r>
              <a:rPr lang="en-US" sz="2200" b="0" i="0" u="none" strike="noStrike" dirty="0">
                <a:solidFill>
                  <a:srgbClr val="000000"/>
                </a:solidFill>
                <a:effectLst/>
                <a:latin typeface="Times New Roman"/>
                <a:cs typeface="Times New Roman"/>
              </a:rPr>
              <a:t>Information not related to what is being asked does </a:t>
            </a:r>
            <a:r>
              <a:rPr lang="en-US" sz="2200" b="1" i="0" u="none" strike="noStrike" dirty="0">
                <a:solidFill>
                  <a:srgbClr val="000000"/>
                </a:solidFill>
                <a:effectLst/>
                <a:latin typeface="Times New Roman"/>
                <a:cs typeface="Times New Roman"/>
              </a:rPr>
              <a:t>not</a:t>
            </a:r>
            <a:r>
              <a:rPr lang="en-US" sz="2200" b="0" i="0" u="none" strike="noStrike" dirty="0">
                <a:solidFill>
                  <a:srgbClr val="000000"/>
                </a:solidFill>
                <a:effectLst/>
                <a:latin typeface="Times New Roman"/>
                <a:cs typeface="Times New Roman"/>
              </a:rPr>
              <a:t> detract from the score a response receives</a:t>
            </a:r>
            <a:r>
              <a:rPr lang="en-US" sz="2200" b="0" i="0" dirty="0">
                <a:solidFill>
                  <a:srgbClr val="000000"/>
                </a:solidFill>
                <a:effectLst/>
                <a:latin typeface="Times New Roman"/>
                <a:cs typeface="Times New Roman"/>
              </a:rPr>
              <a:t>​</a:t>
            </a:r>
            <a:r>
              <a:rPr lang="en-US" sz="2200" dirty="0">
                <a:solidFill>
                  <a:srgbClr val="000000"/>
                </a:solidFill>
                <a:latin typeface="Times New Roman"/>
                <a:cs typeface="Times New Roman"/>
              </a:rPr>
              <a:t>.</a:t>
            </a:r>
            <a:endParaRPr lang="en-US" sz="2200" b="0" i="0" dirty="0">
              <a:solidFill>
                <a:srgbClr val="000000"/>
              </a:solidFill>
              <a:effectLst/>
              <a:latin typeface="Times New Roman"/>
              <a:cs typeface="Times New Roman"/>
            </a:endParaRPr>
          </a:p>
          <a:p>
            <a:pPr lvl="1" fontAlgn="base">
              <a:spcAft>
                <a:spcPts val="600"/>
              </a:spcAft>
              <a:buFont typeface="Courier New" panose="02070309020205020404" pitchFamily="49" charset="0"/>
              <a:buChar char="o"/>
            </a:pPr>
            <a:r>
              <a:rPr lang="en-US" sz="2200" dirty="0">
                <a:solidFill>
                  <a:srgbClr val="000000"/>
                </a:solidFill>
                <a:latin typeface="Times New Roman"/>
                <a:cs typeface="Times New Roman"/>
              </a:rPr>
              <a:t>In multi-step problems, the same error is counted only once.</a:t>
            </a:r>
          </a:p>
          <a:p>
            <a:pPr lvl="1">
              <a:spcAft>
                <a:spcPts val="600"/>
              </a:spcAft>
              <a:buFont typeface="Courier New" panose="02070309020205020404" pitchFamily="49" charset="0"/>
              <a:buChar char="o"/>
            </a:pPr>
            <a:r>
              <a:rPr lang="en-US" sz="2200" dirty="0">
                <a:solidFill>
                  <a:srgbClr val="000000"/>
                </a:solidFill>
                <a:latin typeface="Times New Roman"/>
                <a:cs typeface="Times New Roman"/>
              </a:rPr>
              <a:t>Only whole</a:t>
            </a:r>
            <a:r>
              <a:rPr lang="en-US" sz="2200" b="0" i="0" u="none" strike="noStrike" dirty="0">
                <a:solidFill>
                  <a:srgbClr val="000000"/>
                </a:solidFill>
                <a:effectLst/>
                <a:latin typeface="Times New Roman"/>
                <a:cs typeface="Times New Roman"/>
              </a:rPr>
              <a:t> score points for overall </a:t>
            </a:r>
            <a:r>
              <a:rPr lang="en-US" sz="2200" dirty="0">
                <a:solidFill>
                  <a:srgbClr val="000000"/>
                </a:solidFill>
                <a:latin typeface="Times New Roman"/>
                <a:cs typeface="Times New Roman"/>
              </a:rPr>
              <a:t>responses. E.g.</a:t>
            </a:r>
            <a:r>
              <a:rPr lang="en-US" sz="2200" b="0" i="0" u="none" strike="noStrike" dirty="0">
                <a:solidFill>
                  <a:srgbClr val="000000"/>
                </a:solidFill>
                <a:effectLst/>
                <a:latin typeface="Times New Roman"/>
                <a:cs typeface="Times New Roman"/>
              </a:rPr>
              <a:t> </a:t>
            </a:r>
            <a:r>
              <a:rPr lang="en-US" sz="2200" dirty="0">
                <a:solidFill>
                  <a:srgbClr val="000000"/>
                </a:solidFill>
                <a:latin typeface="Times New Roman"/>
                <a:cs typeface="Times New Roman"/>
              </a:rPr>
              <a:t>A </a:t>
            </a:r>
            <a:r>
              <a:rPr lang="en-US" sz="2200" b="0" i="0" u="none" strike="noStrike" dirty="0">
                <a:solidFill>
                  <a:srgbClr val="000000"/>
                </a:solidFill>
                <a:effectLst/>
                <a:latin typeface="Times New Roman"/>
                <a:cs typeface="Times New Roman"/>
              </a:rPr>
              <a:t>student cannot receive 2.5 points</a:t>
            </a:r>
            <a:r>
              <a:rPr lang="en-US" sz="2200" dirty="0">
                <a:solidFill>
                  <a:srgbClr val="000000"/>
                </a:solidFill>
                <a:latin typeface="Times New Roman"/>
                <a:cs typeface="Times New Roman"/>
              </a:rPr>
              <a:t>.</a:t>
            </a:r>
            <a:endParaRPr lang="en-US" sz="2200" dirty="0">
              <a:latin typeface="Times New Roman"/>
              <a:cs typeface="Times New Roman"/>
            </a:endParaRPr>
          </a:p>
          <a:p>
            <a:pPr lvl="1">
              <a:spcAft>
                <a:spcPts val="600"/>
              </a:spcAft>
              <a:buFont typeface="Courier New" panose="02070309020205020404" pitchFamily="49" charset="0"/>
              <a:buChar char="o"/>
            </a:pPr>
            <a:r>
              <a:rPr lang="en-US" sz="2200" dirty="0">
                <a:latin typeface="Times New Roman"/>
                <a:cs typeface="Times New Roman"/>
              </a:rPr>
              <a:t>How a student explains their answer/reasoning can often vary. For instance,</a:t>
            </a:r>
          </a:p>
          <a:p>
            <a:pPr marL="1371600" lvl="2" indent="-457200">
              <a:spcBef>
                <a:spcPts val="600"/>
              </a:spcBef>
              <a:spcAft>
                <a:spcPts val="600"/>
              </a:spcAft>
              <a:buFont typeface="Arial,Sans-Serif" panose="02070309020205020404" pitchFamily="49" charset="0"/>
              <a:buChar char="•"/>
            </a:pPr>
            <a:r>
              <a:rPr lang="en-US" sz="2200" dirty="0">
                <a:latin typeface="Times New Roman"/>
                <a:cs typeface="Times New Roman"/>
              </a:rPr>
              <a:t>student 1 may show all their calculations and their final answer, and</a:t>
            </a:r>
            <a:endParaRPr lang="en-US" sz="2200" dirty="0">
              <a:solidFill>
                <a:srgbClr val="000000"/>
              </a:solidFill>
              <a:latin typeface="Times New Roman"/>
              <a:cs typeface="Times New Roman"/>
            </a:endParaRPr>
          </a:p>
          <a:p>
            <a:pPr marL="1371600" lvl="2" indent="-457200">
              <a:spcBef>
                <a:spcPts val="600"/>
              </a:spcBef>
              <a:spcAft>
                <a:spcPts val="600"/>
              </a:spcAft>
              <a:buFont typeface="Arial,Sans-Serif" panose="02070309020205020404" pitchFamily="49" charset="0"/>
              <a:buChar char="•"/>
            </a:pPr>
            <a:r>
              <a:rPr lang="en-US" sz="2200" dirty="0">
                <a:latin typeface="Times New Roman"/>
                <a:cs typeface="Times New Roman"/>
              </a:rPr>
              <a:t>student 2 may write an explanation in sentence form explaining a step-by-step process along with their answer.</a:t>
            </a:r>
            <a:endParaRPr lang="en-US" sz="2200" dirty="0"/>
          </a:p>
          <a:p>
            <a:pPr fontAlgn="base"/>
            <a:endParaRPr lang="en-US" sz="2200" dirty="0"/>
          </a:p>
          <a:p>
            <a:endParaRPr lang="en-US" sz="2400" dirty="0"/>
          </a:p>
        </p:txBody>
      </p:sp>
    </p:spTree>
    <p:extLst>
      <p:ext uri="{BB962C8B-B14F-4D97-AF65-F5344CB8AC3E}">
        <p14:creationId xmlns:p14="http://schemas.microsoft.com/office/powerpoint/2010/main" val="3719362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72B789-A2BC-411C-B0D2-B6B93AA97411}"/>
              </a:ext>
            </a:extLst>
          </p:cNvPr>
          <p:cNvSpPr>
            <a:spLocks noGrp="1"/>
          </p:cNvSpPr>
          <p:nvPr>
            <p:ph type="title"/>
          </p:nvPr>
        </p:nvSpPr>
        <p:spPr/>
        <p:txBody>
          <a:bodyPr>
            <a:normAutofit fontScale="90000"/>
          </a:bodyPr>
          <a:lstStyle/>
          <a:p>
            <a:r>
              <a:rPr lang="en-US"/>
              <a:t>Scoring Overview: Benchmarking Process</a:t>
            </a:r>
          </a:p>
        </p:txBody>
      </p:sp>
      <p:sp>
        <p:nvSpPr>
          <p:cNvPr id="4" name="Content Placeholder 1">
            <a:extLst>
              <a:ext uri="{FF2B5EF4-FFF2-40B4-BE49-F238E27FC236}">
                <a16:creationId xmlns:a16="http://schemas.microsoft.com/office/drawing/2014/main" id="{F9CC528E-DED2-4BB6-8AF4-494AB217503F}"/>
              </a:ext>
            </a:extLst>
          </p:cNvPr>
          <p:cNvSpPr txBox="1">
            <a:spLocks/>
          </p:cNvSpPr>
          <p:nvPr/>
        </p:nvSpPr>
        <p:spPr>
          <a:xfrm>
            <a:off x="393852" y="1763711"/>
            <a:ext cx="11715021" cy="49919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sz="2400" dirty="0">
              <a:latin typeface="Times New Roman"/>
              <a:cs typeface="Times New Roman"/>
            </a:endParaRPr>
          </a:p>
          <a:p>
            <a:pPr>
              <a:lnSpc>
                <a:spcPct val="90000"/>
              </a:lnSpc>
            </a:pPr>
            <a:r>
              <a:rPr lang="en-US" altLang="en-US" sz="2400" dirty="0">
                <a:latin typeface="Times New Roman"/>
                <a:cs typeface="Times New Roman"/>
              </a:rPr>
              <a:t>Hundreds of student responses are reviewed for training materials.</a:t>
            </a:r>
            <a:endParaRPr lang="en-US" altLang="en-US" sz="2400" dirty="0">
              <a:latin typeface="Times New Roman" panose="02020603050405020304" pitchFamily="18" charset="0"/>
              <a:cs typeface="Times New Roman" panose="02020603050405020304" pitchFamily="18" charset="0"/>
            </a:endParaRPr>
          </a:p>
          <a:p>
            <a:pPr eaLnBrk="1" hangingPunct="1">
              <a:lnSpc>
                <a:spcPct val="90000"/>
              </a:lnSpc>
            </a:pPr>
            <a:endParaRPr lang="en-US" altLang="en-US" sz="2400" dirty="0">
              <a:latin typeface="Times New Roman" panose="02020603050405020304" pitchFamily="18" charset="0"/>
              <a:cs typeface="Times New Roman" panose="02020603050405020304" pitchFamily="18" charset="0"/>
            </a:endParaRPr>
          </a:p>
          <a:p>
            <a:pPr eaLnBrk="1" hangingPunct="1">
              <a:lnSpc>
                <a:spcPct val="90000"/>
              </a:lnSpc>
            </a:pPr>
            <a:r>
              <a:rPr lang="en-US" altLang="en-US" sz="2400" dirty="0">
                <a:latin typeface="Times New Roman"/>
                <a:cs typeface="Times New Roman"/>
              </a:rPr>
              <a:t>Training materials consist of:</a:t>
            </a:r>
          </a:p>
          <a:p>
            <a:pPr lvl="1">
              <a:buFont typeface="Courier New" panose="02070309020205020404" pitchFamily="49" charset="0"/>
              <a:buChar char="o"/>
            </a:pPr>
            <a:r>
              <a:rPr lang="en-US" altLang="en-US" dirty="0">
                <a:latin typeface="Times New Roman"/>
                <a:cs typeface="Times New Roman"/>
              </a:rPr>
              <a:t>Detailed training notes: </a:t>
            </a:r>
            <a:endParaRPr lang="en-US" altLang="en-US" dirty="0">
              <a:latin typeface="Times New Roman" panose="02020603050405020304" pitchFamily="18" charset="0"/>
              <a:cs typeface="Times New Roman" panose="02020603050405020304" pitchFamily="18" charset="0"/>
            </a:endParaRPr>
          </a:p>
          <a:p>
            <a:pPr lvl="2"/>
            <a:r>
              <a:rPr lang="en-US" altLang="en-US" sz="2400" dirty="0">
                <a:latin typeface="Times New Roman"/>
                <a:cs typeface="Times New Roman"/>
              </a:rPr>
              <a:t>More detailed than scoring guides </a:t>
            </a:r>
          </a:p>
          <a:p>
            <a:pPr lvl="2" eaLnBrk="1" hangingPunct="1">
              <a:lnSpc>
                <a:spcPct val="90000"/>
              </a:lnSpc>
            </a:pPr>
            <a:r>
              <a:rPr lang="en-US" altLang="en-US" sz="2400" dirty="0">
                <a:latin typeface="Times New Roman"/>
                <a:cs typeface="Times New Roman"/>
              </a:rPr>
              <a:t>Include exemplary responses, calculations, and other content information</a:t>
            </a:r>
          </a:p>
          <a:p>
            <a:pPr lvl="2" eaLnBrk="1" hangingPunct="1">
              <a:lnSpc>
                <a:spcPct val="90000"/>
              </a:lnSpc>
            </a:pPr>
            <a:r>
              <a:rPr lang="en-US" altLang="en-US" sz="2400" dirty="0">
                <a:latin typeface="Times New Roman"/>
                <a:cs typeface="Times New Roman"/>
              </a:rPr>
              <a:t>Include instructions for scoring different types of responses</a:t>
            </a:r>
          </a:p>
          <a:p>
            <a:pPr lvl="2" eaLnBrk="1" hangingPunct="1">
              <a:lnSpc>
                <a:spcPct val="90000"/>
              </a:lnSpc>
            </a:pPr>
            <a:r>
              <a:rPr lang="en-US" altLang="en-US" sz="2400" dirty="0">
                <a:latin typeface="Times New Roman"/>
                <a:cs typeface="Times New Roman"/>
              </a:rPr>
              <a:t>Include how points should be distributed</a:t>
            </a:r>
          </a:p>
          <a:p>
            <a:pPr lvl="1">
              <a:buFont typeface="Courier New" panose="02070309020205020404" pitchFamily="49" charset="0"/>
              <a:buChar char="o"/>
            </a:pPr>
            <a:r>
              <a:rPr lang="en-US" altLang="en-US" dirty="0">
                <a:latin typeface="Times New Roman"/>
                <a:cs typeface="Times New Roman"/>
              </a:rPr>
              <a:t>Benchmarked student responses: selected anchor papers that show a full range of scores. </a:t>
            </a:r>
          </a:p>
          <a:p>
            <a:pPr lvl="1"/>
            <a:endParaRPr lang="en-US" sz="2800" dirty="0"/>
          </a:p>
          <a:p>
            <a:pPr marL="0" indent="0">
              <a:buNone/>
            </a:pPr>
            <a:endParaRPr lang="en-US" dirty="0"/>
          </a:p>
          <a:p>
            <a:pPr lvl="1">
              <a:spcBef>
                <a:spcPts val="200"/>
              </a:spcBef>
              <a:spcAft>
                <a:spcPts val="200"/>
              </a:spcAft>
            </a:pPr>
            <a:endParaRPr lang="en-US" sz="2000" dirty="0"/>
          </a:p>
        </p:txBody>
      </p:sp>
    </p:spTree>
    <p:extLst>
      <p:ext uri="{BB962C8B-B14F-4D97-AF65-F5344CB8AC3E}">
        <p14:creationId xmlns:p14="http://schemas.microsoft.com/office/powerpoint/2010/main" val="3771108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3621AD-1480-4704-9F2B-6FD77611FA8B}"/>
              </a:ext>
            </a:extLst>
          </p:cNvPr>
          <p:cNvSpPr>
            <a:spLocks noGrp="1"/>
          </p:cNvSpPr>
          <p:nvPr>
            <p:ph type="title"/>
          </p:nvPr>
        </p:nvSpPr>
        <p:spPr/>
        <p:txBody>
          <a:bodyPr/>
          <a:lstStyle/>
          <a:p>
            <a:r>
              <a:rPr lang="en-US"/>
              <a:t>Scoring Overview: Scorer Process</a:t>
            </a:r>
          </a:p>
        </p:txBody>
      </p:sp>
      <p:sp>
        <p:nvSpPr>
          <p:cNvPr id="4" name="Text Placeholder 2">
            <a:extLst>
              <a:ext uri="{FF2B5EF4-FFF2-40B4-BE49-F238E27FC236}">
                <a16:creationId xmlns:a16="http://schemas.microsoft.com/office/drawing/2014/main" id="{4BF88688-0710-46FA-8D42-456D94ABDD3D}"/>
              </a:ext>
            </a:extLst>
          </p:cNvPr>
          <p:cNvSpPr txBox="1">
            <a:spLocks/>
          </p:cNvSpPr>
          <p:nvPr/>
        </p:nvSpPr>
        <p:spPr>
          <a:xfrm>
            <a:off x="530646" y="1938127"/>
            <a:ext cx="10990385" cy="474784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600"/>
              </a:spcAft>
            </a:pPr>
            <a:r>
              <a:rPr lang="en-US" altLang="en-US" sz="2400">
                <a:latin typeface="Times New Roman"/>
                <a:cs typeface="Times New Roman"/>
              </a:rPr>
              <a:t>Scoring leaders and individual scorers are trained for each question. They must have content expertise.</a:t>
            </a:r>
          </a:p>
          <a:p>
            <a:pPr marL="457200" indent="-457200">
              <a:spcAft>
                <a:spcPts val="600"/>
              </a:spcAft>
            </a:pPr>
            <a:r>
              <a:rPr lang="en-US" sz="2400">
                <a:latin typeface="Times New Roman"/>
                <a:cs typeface="Times New Roman"/>
              </a:rPr>
              <a:t>Each MCAS mathematics constructed response scorer must:</a:t>
            </a:r>
          </a:p>
          <a:p>
            <a:pPr marL="914400" lvl="1" indent="-457200">
              <a:spcAft>
                <a:spcPts val="600"/>
              </a:spcAft>
              <a:buFont typeface="Courier New" panose="02070309020205020404" pitchFamily="49" charset="0"/>
              <a:buChar char="o"/>
            </a:pPr>
            <a:r>
              <a:rPr lang="en-US">
                <a:latin typeface="Times New Roman"/>
                <a:cs typeface="Times New Roman"/>
              </a:rPr>
              <a:t>participate in constructed response specific training </a:t>
            </a:r>
          </a:p>
          <a:p>
            <a:pPr marL="914400" lvl="1" indent="-457200">
              <a:spcAft>
                <a:spcPts val="600"/>
              </a:spcAft>
              <a:buFont typeface="Courier New" panose="02070309020205020404" pitchFamily="49" charset="0"/>
              <a:buChar char="o"/>
            </a:pPr>
            <a:r>
              <a:rPr lang="en-US">
                <a:latin typeface="Times New Roman"/>
                <a:cs typeface="Times New Roman"/>
              </a:rPr>
              <a:t>qualify to score each constructed response question</a:t>
            </a:r>
          </a:p>
          <a:p>
            <a:pPr marL="457200" indent="-457200">
              <a:spcAft>
                <a:spcPts val="600"/>
              </a:spcAft>
            </a:pPr>
            <a:r>
              <a:rPr lang="en-US" altLang="en-US" sz="2400">
                <a:latin typeface="Times New Roman"/>
                <a:cs typeface="Times New Roman"/>
              </a:rPr>
              <a:t>All leaders/scorers must show accuracy and consistency on practice papers before they are allowed to score “live” papers.</a:t>
            </a:r>
          </a:p>
          <a:p>
            <a:pPr marL="457200" indent="-457200">
              <a:spcAft>
                <a:spcPts val="600"/>
              </a:spcAft>
            </a:pPr>
            <a:r>
              <a:rPr lang="en-US" sz="2400">
                <a:latin typeface="Times New Roman"/>
                <a:cs typeface="Times New Roman"/>
              </a:rPr>
              <a:t>A scorer’s performance is monitored during the scoring process by measures such as read-behinds and embedded responses to ensure accuracy.</a:t>
            </a:r>
            <a:endParaRPr lang="en-US" altLang="en-US" sz="2400">
              <a:latin typeface="Times New Roman"/>
              <a:cs typeface="Times New Roman"/>
            </a:endParaRPr>
          </a:p>
          <a:p>
            <a:pPr marL="457200" indent="-457200">
              <a:spcAft>
                <a:spcPts val="600"/>
              </a:spcAft>
            </a:pPr>
            <a:r>
              <a:rPr lang="en-US" altLang="en-US" sz="2400">
                <a:latin typeface="Times New Roman"/>
                <a:cs typeface="Times New Roman"/>
              </a:rPr>
              <a:t>Many responses are scored by more than one scorer for score accuracy.</a:t>
            </a:r>
          </a:p>
          <a:p>
            <a:endParaRPr lang="en-US"/>
          </a:p>
        </p:txBody>
      </p:sp>
    </p:spTree>
    <p:extLst>
      <p:ext uri="{BB962C8B-B14F-4D97-AF65-F5344CB8AC3E}">
        <p14:creationId xmlns:p14="http://schemas.microsoft.com/office/powerpoint/2010/main" val="4163934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CC6707-52B2-4529-A0B6-A09E10AD0041}"/>
              </a:ext>
            </a:extLst>
          </p:cNvPr>
          <p:cNvSpPr>
            <a:spLocks noGrp="1"/>
          </p:cNvSpPr>
          <p:nvPr>
            <p:ph type="title"/>
          </p:nvPr>
        </p:nvSpPr>
        <p:spPr>
          <a:xfrm>
            <a:off x="674934" y="365126"/>
            <a:ext cx="11256653" cy="1042852"/>
          </a:xfrm>
        </p:spPr>
        <p:txBody>
          <a:bodyPr>
            <a:normAutofit/>
          </a:bodyPr>
          <a:lstStyle/>
          <a:p>
            <a:r>
              <a:rPr lang="en-US" sz="2800" dirty="0"/>
              <a:t>First Scoring Demonstration</a:t>
            </a:r>
          </a:p>
        </p:txBody>
      </p:sp>
      <p:sp>
        <p:nvSpPr>
          <p:cNvPr id="4" name="Text Placeholder 2">
            <a:extLst>
              <a:ext uri="{FF2B5EF4-FFF2-40B4-BE49-F238E27FC236}">
                <a16:creationId xmlns:a16="http://schemas.microsoft.com/office/drawing/2014/main" id="{C6B5A4E2-120E-4389-8EBC-52E6883F582F}"/>
              </a:ext>
            </a:extLst>
          </p:cNvPr>
          <p:cNvSpPr txBox="1">
            <a:spLocks/>
          </p:cNvSpPr>
          <p:nvPr/>
        </p:nvSpPr>
        <p:spPr>
          <a:xfrm>
            <a:off x="838200" y="2014576"/>
            <a:ext cx="10770325" cy="40163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400" dirty="0">
                <a:latin typeface="Times New Roman"/>
                <a:cs typeface="Times New Roman"/>
              </a:rPr>
              <a:t>Question 1</a:t>
            </a:r>
            <a:r>
              <a:rPr lang="en-US" altLang="en-US" sz="2200" dirty="0">
                <a:latin typeface="Times New Roman"/>
                <a:cs typeface="Times New Roman"/>
              </a:rPr>
              <a:t>:</a:t>
            </a:r>
            <a:r>
              <a:rPr lang="en-US" sz="2400" dirty="0">
                <a:latin typeface="Times New Roman"/>
                <a:cs typeface="Times New Roman"/>
              </a:rPr>
              <a:t> </a:t>
            </a:r>
            <a:r>
              <a:rPr lang="en-US" sz="2200" dirty="0">
                <a:solidFill>
                  <a:srgbClr val="000000"/>
                </a:solidFill>
                <a:latin typeface="Times New Roman"/>
                <a:cs typeface="Times New Roman"/>
              </a:rPr>
              <a:t>5.MD.C.5</a:t>
            </a:r>
            <a:r>
              <a:rPr lang="en-US" sz="2200" dirty="0">
                <a:solidFill>
                  <a:srgbClr val="898989"/>
                </a:solidFill>
                <a:latin typeface="Times New Roman"/>
                <a:cs typeface="Times New Roman"/>
              </a:rPr>
              <a:t> </a:t>
            </a:r>
            <a:r>
              <a:rPr lang="en-US" sz="2200" dirty="0">
                <a:solidFill>
                  <a:srgbClr val="000000"/>
                </a:solidFill>
                <a:latin typeface="Times New Roman"/>
                <a:cs typeface="Times New Roman"/>
              </a:rPr>
              <a:t> </a:t>
            </a:r>
            <a:r>
              <a:rPr lang="en-US" sz="2200" dirty="0">
                <a:latin typeface="Times New Roman"/>
                <a:cs typeface="Times New Roman"/>
              </a:rPr>
              <a:t>(</a:t>
            </a:r>
            <a:r>
              <a:rPr lang="en-US" sz="2200" i="1" dirty="0">
                <a:latin typeface="Times New Roman"/>
                <a:cs typeface="Times New Roman"/>
              </a:rPr>
              <a:t>Released 2023</a:t>
            </a:r>
            <a:r>
              <a:rPr lang="en-US" sz="2200" dirty="0">
                <a:latin typeface="Times New Roman"/>
                <a:cs typeface="Times New Roman"/>
              </a:rPr>
              <a:t>)</a:t>
            </a:r>
            <a:endParaRPr lang="en-US" altLang="en-US" sz="2200" dirty="0">
              <a:latin typeface="Times New Roman"/>
              <a:cs typeface="Times New Roman"/>
            </a:endParaRPr>
          </a:p>
          <a:p>
            <a:pPr marL="457200" lvl="1" indent="0">
              <a:buNone/>
            </a:pPr>
            <a:endParaRPr lang="en-US" altLang="en-US" sz="2200" dirty="0">
              <a:latin typeface="Times New Roman"/>
              <a:cs typeface="Times New Roman"/>
            </a:endParaRPr>
          </a:p>
          <a:p>
            <a:pPr marL="971550" lvl="1" indent="-514350">
              <a:buFont typeface="Arial" panose="020B0604020202020204" pitchFamily="34" charset="0"/>
              <a:buAutoNum type="arabicPeriod"/>
            </a:pPr>
            <a:r>
              <a:rPr lang="en-US" altLang="en-US" sz="2800" dirty="0">
                <a:solidFill>
                  <a:srgbClr val="4948B6"/>
                </a:solidFill>
                <a:latin typeface="Times New Roman"/>
                <a:cs typeface="Times New Roman"/>
              </a:rPr>
              <a:t>Review the following:</a:t>
            </a:r>
          </a:p>
          <a:p>
            <a:pPr lvl="2">
              <a:buFont typeface="Wingdings" panose="05000000000000000000" pitchFamily="2" charset="2"/>
              <a:buChar char="§"/>
            </a:pPr>
            <a:r>
              <a:rPr lang="en-US" altLang="en-US" sz="2400" dirty="0">
                <a:solidFill>
                  <a:srgbClr val="4948B6"/>
                </a:solidFill>
                <a:latin typeface="Times New Roman"/>
                <a:cs typeface="Times New Roman"/>
              </a:rPr>
              <a:t>the Question,</a:t>
            </a:r>
            <a:endParaRPr lang="en-US" altLang="en-US" sz="2400" dirty="0">
              <a:solidFill>
                <a:schemeClr val="accent1">
                  <a:lumMod val="75000"/>
                </a:schemeClr>
              </a:solidFill>
              <a:latin typeface="Times New Roman"/>
              <a:cs typeface="Times New Roman"/>
            </a:endParaRPr>
          </a:p>
          <a:p>
            <a:pPr lvl="2">
              <a:buFont typeface="Wingdings" panose="05000000000000000000" pitchFamily="2" charset="2"/>
              <a:buChar char="§"/>
            </a:pPr>
            <a:r>
              <a:rPr lang="en-US" altLang="en-US" sz="2400" dirty="0">
                <a:solidFill>
                  <a:srgbClr val="4948B6"/>
                </a:solidFill>
                <a:latin typeface="Times New Roman"/>
                <a:cs typeface="Times New Roman"/>
              </a:rPr>
              <a:t>the Sample Response, </a:t>
            </a:r>
          </a:p>
          <a:p>
            <a:pPr lvl="2">
              <a:buFont typeface="Wingdings" panose="05000000000000000000" pitchFamily="2" charset="2"/>
              <a:buChar char="§"/>
            </a:pPr>
            <a:r>
              <a:rPr lang="en-US" altLang="en-US" sz="2400" dirty="0">
                <a:solidFill>
                  <a:srgbClr val="4948B6"/>
                </a:solidFill>
                <a:latin typeface="Times New Roman"/>
                <a:cs typeface="Times New Roman"/>
              </a:rPr>
              <a:t>the Scoring Guide, and </a:t>
            </a:r>
          </a:p>
          <a:p>
            <a:pPr lvl="2">
              <a:buFont typeface="Wingdings" panose="05000000000000000000" pitchFamily="2" charset="2"/>
              <a:buChar char="§"/>
            </a:pPr>
            <a:r>
              <a:rPr lang="en-US" altLang="en-US" sz="2400" dirty="0">
                <a:solidFill>
                  <a:srgbClr val="4948B6"/>
                </a:solidFill>
                <a:latin typeface="Times New Roman"/>
                <a:cs typeface="Times New Roman"/>
              </a:rPr>
              <a:t>the Scoring Notes.</a:t>
            </a:r>
          </a:p>
          <a:p>
            <a:pPr lvl="2">
              <a:buFont typeface="Wingdings" panose="05000000000000000000" pitchFamily="2" charset="2"/>
              <a:buChar char="§"/>
            </a:pPr>
            <a:endParaRPr lang="en-US" sz="2400" dirty="0">
              <a:solidFill>
                <a:srgbClr val="4948B6"/>
              </a:solidFill>
              <a:latin typeface="Times New Roman"/>
              <a:cs typeface="Times New Roman"/>
            </a:endParaRPr>
          </a:p>
          <a:p>
            <a:pPr marL="971550" lvl="1" indent="-514350">
              <a:buFont typeface="Arial" panose="020B0604020202020204" pitchFamily="34" charset="0"/>
              <a:buAutoNum type="arabicPeriod"/>
            </a:pPr>
            <a:r>
              <a:rPr lang="en-US" altLang="en-US" sz="2800" dirty="0">
                <a:solidFill>
                  <a:srgbClr val="4948B6"/>
                </a:solidFill>
                <a:latin typeface="Times New Roman"/>
                <a:cs typeface="Times New Roman"/>
              </a:rPr>
              <a:t>Analyze the Training responses</a:t>
            </a:r>
          </a:p>
          <a:p>
            <a:pPr lvl="2"/>
            <a:endParaRPr lang="en-US" altLang="en-US" sz="2200" dirty="0">
              <a:latin typeface="Times New Roman"/>
              <a:cs typeface="Times New Roman"/>
            </a:endParaRPr>
          </a:p>
          <a:p>
            <a:pPr marL="457200" lvl="1" indent="0">
              <a:buNone/>
            </a:pPr>
            <a:endParaRPr lang="en-US" altLang="en-US" sz="2200" dirty="0">
              <a:latin typeface="Times New Roman"/>
              <a:cs typeface="Times New Roman"/>
            </a:endParaRPr>
          </a:p>
        </p:txBody>
      </p:sp>
    </p:spTree>
    <p:extLst>
      <p:ext uri="{BB962C8B-B14F-4D97-AF65-F5344CB8AC3E}">
        <p14:creationId xmlns:p14="http://schemas.microsoft.com/office/powerpoint/2010/main" val="3507606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133996"/>
            <a:ext cx="11112865" cy="666105"/>
          </a:xfrm>
        </p:spPr>
        <p:txBody>
          <a:bodyPr>
            <a:normAutofit/>
          </a:bodyPr>
          <a:lstStyle/>
          <a:p>
            <a:r>
              <a:rPr lang="en-US" sz="3000">
                <a:latin typeface="Arial"/>
                <a:cs typeface="Arial"/>
              </a:rPr>
              <a:t>Question 1: Grade 5 – Measurement and Data - Released 2023</a:t>
            </a:r>
          </a:p>
        </p:txBody>
      </p:sp>
      <p:sp>
        <p:nvSpPr>
          <p:cNvPr id="8" name="TextBox 18">
            <a:extLst>
              <a:ext uri="{FF2B5EF4-FFF2-40B4-BE49-F238E27FC236}">
                <a16:creationId xmlns:a16="http://schemas.microsoft.com/office/drawing/2014/main" id="{D77AF55F-DF71-4A07-BDF4-F918EE47903A}"/>
              </a:ext>
            </a:extLst>
          </p:cNvPr>
          <p:cNvSpPr txBox="1"/>
          <p:nvPr/>
        </p:nvSpPr>
        <p:spPr>
          <a:xfrm>
            <a:off x="9904335" y="747299"/>
            <a:ext cx="225951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latin typeface="Times New Roman" panose="02020603050405020304" pitchFamily="18" charset="0"/>
                <a:cs typeface="Times New Roman" panose="02020603050405020304" pitchFamily="18" charset="0"/>
              </a:rPr>
              <a:t>On page 2 of your Packet</a:t>
            </a:r>
          </a:p>
        </p:txBody>
      </p:sp>
      <p:pic>
        <p:nvPicPr>
          <p:cNvPr id="5" name="Picture 4" descr="This question has four parts.  A toy company produces wooden blocks. Each block is in the shape of a cube with an edge length of 2 inches, as shown in this diagram.">
            <a:extLst>
              <a:ext uri="{FF2B5EF4-FFF2-40B4-BE49-F238E27FC236}">
                <a16:creationId xmlns:a16="http://schemas.microsoft.com/office/drawing/2014/main" id="{502C58FD-0159-7C91-BF64-1BE0260F1FA4}"/>
              </a:ext>
            </a:extLst>
          </p:cNvPr>
          <p:cNvPicPr>
            <a:picLocks noChangeAspect="1"/>
          </p:cNvPicPr>
          <p:nvPr/>
        </p:nvPicPr>
        <p:blipFill>
          <a:blip r:embed="rId3"/>
          <a:stretch>
            <a:fillRect/>
          </a:stretch>
        </p:blipFill>
        <p:spPr>
          <a:xfrm>
            <a:off x="465991" y="1055076"/>
            <a:ext cx="4965699" cy="951854"/>
          </a:xfrm>
          <a:prstGeom prst="rect">
            <a:avLst/>
          </a:prstGeom>
        </p:spPr>
      </p:pic>
      <p:pic>
        <p:nvPicPr>
          <p:cNvPr id="4" name="Picture 3" descr="a picture of a wooden block with length, width, and height all labeled 2 inches in length">
            <a:extLst>
              <a:ext uri="{FF2B5EF4-FFF2-40B4-BE49-F238E27FC236}">
                <a16:creationId xmlns:a16="http://schemas.microsoft.com/office/drawing/2014/main" id="{4367D12F-9E53-43DC-B98D-66E7D2B883C8}"/>
              </a:ext>
            </a:extLst>
          </p:cNvPr>
          <p:cNvPicPr>
            <a:picLocks noChangeAspect="1"/>
          </p:cNvPicPr>
          <p:nvPr/>
        </p:nvPicPr>
        <p:blipFill>
          <a:blip r:embed="rId4"/>
          <a:stretch>
            <a:fillRect/>
          </a:stretch>
        </p:blipFill>
        <p:spPr>
          <a:xfrm>
            <a:off x="2265423" y="2339893"/>
            <a:ext cx="1869337" cy="1660579"/>
          </a:xfrm>
          <a:prstGeom prst="rect">
            <a:avLst/>
          </a:prstGeom>
        </p:spPr>
      </p:pic>
      <p:pic>
        <p:nvPicPr>
          <p:cNvPr id="10" name="Picture 9" descr="Part A. What is the volume, in cubic inches, of each block? Show or explain ow you got your answer.  Enter your answer and work or explanation in the space provided.">
            <a:extLst>
              <a:ext uri="{FF2B5EF4-FFF2-40B4-BE49-F238E27FC236}">
                <a16:creationId xmlns:a16="http://schemas.microsoft.com/office/drawing/2014/main" id="{686793C3-F7F3-F283-2791-222099769ABE}"/>
              </a:ext>
            </a:extLst>
          </p:cNvPr>
          <p:cNvPicPr>
            <a:picLocks noChangeAspect="1"/>
          </p:cNvPicPr>
          <p:nvPr/>
        </p:nvPicPr>
        <p:blipFill>
          <a:blip r:embed="rId5"/>
          <a:stretch>
            <a:fillRect/>
          </a:stretch>
        </p:blipFill>
        <p:spPr>
          <a:xfrm>
            <a:off x="465991" y="4333434"/>
            <a:ext cx="4940361" cy="1366721"/>
          </a:xfrm>
          <a:prstGeom prst="rect">
            <a:avLst/>
          </a:prstGeom>
        </p:spPr>
      </p:pic>
      <p:sp>
        <p:nvSpPr>
          <p:cNvPr id="7" name="TextBox 6">
            <a:extLst>
              <a:ext uri="{FF2B5EF4-FFF2-40B4-BE49-F238E27FC236}">
                <a16:creationId xmlns:a16="http://schemas.microsoft.com/office/drawing/2014/main" id="{8A381D48-B574-4722-B615-C6245D0DCEAA}"/>
              </a:ext>
            </a:extLst>
          </p:cNvPr>
          <p:cNvSpPr txBox="1"/>
          <p:nvPr/>
        </p:nvSpPr>
        <p:spPr>
          <a:xfrm>
            <a:off x="5943600" y="969899"/>
            <a:ext cx="5525386" cy="60611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ts val="600"/>
              </a:spcAft>
            </a:pPr>
            <a:r>
              <a:rPr lang="en-US" sz="1400" b="1" dirty="0">
                <a:solidFill>
                  <a:srgbClr val="000000"/>
                </a:solidFill>
                <a:latin typeface="Times New Roman"/>
                <a:cs typeface="Times New Roman"/>
              </a:rPr>
              <a:t>Part B</a:t>
            </a:r>
            <a:endParaRPr lang="en-US" sz="1400" dirty="0">
              <a:solidFill>
                <a:srgbClr val="000000"/>
              </a:solidFill>
              <a:latin typeface="Times New Roman"/>
              <a:cs typeface="Times New Roman"/>
            </a:endParaRPr>
          </a:p>
          <a:p>
            <a:pPr algn="l">
              <a:spcAft>
                <a:spcPts val="600"/>
              </a:spcAft>
            </a:pPr>
            <a:r>
              <a:rPr lang="en-US" sz="1400" b="0" i="0" dirty="0">
                <a:solidFill>
                  <a:srgbClr val="333333"/>
                </a:solidFill>
                <a:effectLst/>
                <a:latin typeface="Times New Roman" panose="02020603050405020304" pitchFamily="18" charset="0"/>
                <a:cs typeface="Times New Roman" panose="02020603050405020304" pitchFamily="18" charset="0"/>
              </a:rPr>
              <a:t>The toy company packs the blocks in cartons. Each carton is in the shape of a right rectangular prism and is completely filled, with no gaps or overlaps.</a:t>
            </a:r>
          </a:p>
          <a:p>
            <a:pPr lvl="1">
              <a:buFont typeface="Arial" panose="020B0604020202020204" pitchFamily="34" charset="0"/>
              <a:buChar char="•"/>
            </a:pPr>
            <a:r>
              <a:rPr lang="en-US" sz="1400" b="0" i="0" dirty="0">
                <a:solidFill>
                  <a:srgbClr val="333333"/>
                </a:solidFill>
                <a:effectLst/>
                <a:latin typeface="Times New Roman" panose="02020603050405020304" pitchFamily="18" charset="0"/>
                <a:cs typeface="Times New Roman" panose="02020603050405020304" pitchFamily="18" charset="0"/>
              </a:rPr>
              <a:t>The carton has a base area of 240 square inches.</a:t>
            </a:r>
          </a:p>
          <a:p>
            <a:pPr lvl="1">
              <a:buFont typeface="Arial" panose="020B0604020202020204" pitchFamily="34" charset="0"/>
              <a:buChar char="•"/>
            </a:pPr>
            <a:r>
              <a:rPr lang="en-US" sz="1400" b="0" i="0" dirty="0">
                <a:solidFill>
                  <a:srgbClr val="333333"/>
                </a:solidFill>
                <a:effectLst/>
                <a:latin typeface="Times New Roman" panose="02020603050405020304" pitchFamily="18" charset="0"/>
                <a:cs typeface="Times New Roman" panose="02020603050405020304" pitchFamily="18" charset="0"/>
              </a:rPr>
              <a:t>The carton has a height of 12 inches.</a:t>
            </a:r>
          </a:p>
          <a:p>
            <a:pPr algn="l"/>
            <a:r>
              <a:rPr lang="en-US" sz="1400" b="0" i="0" dirty="0">
                <a:solidFill>
                  <a:srgbClr val="333333"/>
                </a:solidFill>
                <a:effectLst/>
                <a:latin typeface="Times New Roman" panose="02020603050405020304" pitchFamily="18" charset="0"/>
                <a:cs typeface="Times New Roman" panose="02020603050405020304" pitchFamily="18" charset="0"/>
              </a:rPr>
              <a:t>What is the volume, in cubic inches, of the carton? Show or explain how you got your answer.</a:t>
            </a:r>
          </a:p>
          <a:p>
            <a:pPr>
              <a:lnSpc>
                <a:spcPct val="90000"/>
              </a:lnSpc>
              <a:spcBef>
                <a:spcPts val="1000"/>
              </a:spcBef>
            </a:pPr>
            <a:r>
              <a:rPr lang="en-US" sz="1400" dirty="0">
                <a:solidFill>
                  <a:srgbClr val="333333"/>
                </a:solidFill>
                <a:latin typeface="Times New Roman"/>
                <a:cs typeface="Times New Roman"/>
              </a:rPr>
              <a:t>Enter your answer and your work or explanation in the space provided.</a:t>
            </a:r>
            <a:endParaRPr lang="en-US" sz="1400" dirty="0">
              <a:solidFill>
                <a:srgbClr val="000000"/>
              </a:solidFill>
              <a:latin typeface="Times New Roman"/>
              <a:cs typeface="Arial"/>
            </a:endParaRPr>
          </a:p>
          <a:p>
            <a:pPr>
              <a:lnSpc>
                <a:spcPct val="90000"/>
              </a:lnSpc>
              <a:spcBef>
                <a:spcPts val="600"/>
              </a:spcBef>
            </a:pPr>
            <a:endParaRPr lang="en-US" sz="800" b="1" dirty="0">
              <a:solidFill>
                <a:srgbClr val="000000"/>
              </a:solidFill>
              <a:latin typeface="Times New Roman"/>
              <a:cs typeface="Arial"/>
            </a:endParaRPr>
          </a:p>
          <a:p>
            <a:pPr>
              <a:lnSpc>
                <a:spcPct val="90000"/>
              </a:lnSpc>
              <a:spcBef>
                <a:spcPts val="1000"/>
              </a:spcBef>
            </a:pPr>
            <a:r>
              <a:rPr lang="en-US" sz="1400" b="1" dirty="0">
                <a:solidFill>
                  <a:srgbClr val="000000"/>
                </a:solidFill>
                <a:latin typeface="Times New Roman"/>
                <a:cs typeface="Arial"/>
              </a:rPr>
              <a:t>Part C</a:t>
            </a:r>
            <a:endParaRPr lang="en-US" sz="1400" dirty="0">
              <a:solidFill>
                <a:srgbClr val="000000"/>
              </a:solidFill>
              <a:latin typeface="Times New Roman"/>
              <a:cs typeface="Arial"/>
            </a:endParaRPr>
          </a:p>
          <a:p>
            <a:pPr>
              <a:lnSpc>
                <a:spcPct val="90000"/>
              </a:lnSpc>
              <a:spcBef>
                <a:spcPts val="1000"/>
              </a:spcBef>
            </a:pPr>
            <a:r>
              <a:rPr lang="en-US" sz="1400" b="0" i="0" dirty="0">
                <a:solidFill>
                  <a:srgbClr val="333333"/>
                </a:solidFill>
                <a:effectLst/>
                <a:latin typeface="Times New Roman" panose="02020603050405020304" pitchFamily="18" charset="0"/>
                <a:cs typeface="Times New Roman" panose="02020603050405020304" pitchFamily="18" charset="0"/>
              </a:rPr>
              <a:t>What is the greatest number of blocks that can fit in one carton, with no gaps or overlaps? Show or explain how you got your answer.</a:t>
            </a:r>
          </a:p>
          <a:p>
            <a:pPr>
              <a:lnSpc>
                <a:spcPct val="90000"/>
              </a:lnSpc>
              <a:spcBef>
                <a:spcPts val="1000"/>
              </a:spcBef>
            </a:pPr>
            <a:r>
              <a:rPr lang="en-US" sz="1400" dirty="0">
                <a:solidFill>
                  <a:srgbClr val="333333"/>
                </a:solidFill>
                <a:latin typeface="Times New Roman"/>
                <a:cs typeface="Arial"/>
              </a:rPr>
              <a:t>Enter your answer and your work or explanation in the space provided.</a:t>
            </a:r>
          </a:p>
          <a:p>
            <a:pPr>
              <a:lnSpc>
                <a:spcPct val="90000"/>
              </a:lnSpc>
              <a:spcBef>
                <a:spcPts val="600"/>
              </a:spcBef>
            </a:pPr>
            <a:endParaRPr lang="en-US" sz="800" dirty="0">
              <a:solidFill>
                <a:srgbClr val="333333"/>
              </a:solidFill>
              <a:latin typeface="Times New Roman"/>
              <a:cs typeface="Arial"/>
            </a:endParaRPr>
          </a:p>
          <a:p>
            <a:pPr>
              <a:lnSpc>
                <a:spcPct val="90000"/>
              </a:lnSpc>
              <a:spcBef>
                <a:spcPts val="1000"/>
              </a:spcBef>
              <a:spcAft>
                <a:spcPts val="600"/>
              </a:spcAft>
            </a:pPr>
            <a:r>
              <a:rPr lang="en-US" sz="1400" b="1" dirty="0">
                <a:solidFill>
                  <a:srgbClr val="000000"/>
                </a:solidFill>
                <a:latin typeface="Times New Roman"/>
                <a:cs typeface="Arial"/>
              </a:rPr>
              <a:t>Part D</a:t>
            </a:r>
          </a:p>
          <a:p>
            <a:pPr algn="l">
              <a:spcAft>
                <a:spcPts val="600"/>
              </a:spcAft>
            </a:pPr>
            <a:r>
              <a:rPr lang="en-US" sz="1400" b="0" i="0" dirty="0">
                <a:solidFill>
                  <a:srgbClr val="333333"/>
                </a:solidFill>
                <a:effectLst/>
                <a:latin typeface="Times New Roman" panose="02020603050405020304" pitchFamily="18" charset="0"/>
                <a:cs typeface="Times New Roman" panose="02020603050405020304" pitchFamily="18" charset="0"/>
              </a:rPr>
              <a:t>The toy company plans to start making a larger carton that holds exactly 1,000 blocks, with no gaps or overlaps.</a:t>
            </a:r>
          </a:p>
          <a:p>
            <a:pPr algn="l"/>
            <a:endParaRPr lang="en-US" sz="800" b="0" i="0" dirty="0">
              <a:solidFill>
                <a:srgbClr val="333333"/>
              </a:solidFill>
              <a:effectLst/>
              <a:latin typeface="Times New Roman" panose="02020603050405020304" pitchFamily="18" charset="0"/>
              <a:cs typeface="Times New Roman" panose="02020603050405020304" pitchFamily="18" charset="0"/>
            </a:endParaRPr>
          </a:p>
          <a:p>
            <a:pPr algn="l"/>
            <a:r>
              <a:rPr lang="en-US" sz="1400" b="0" i="0" dirty="0">
                <a:solidFill>
                  <a:srgbClr val="333333"/>
                </a:solidFill>
                <a:effectLst/>
                <a:latin typeface="Times New Roman" panose="02020603050405020304" pitchFamily="18" charset="0"/>
                <a:cs typeface="Times New Roman" panose="02020603050405020304" pitchFamily="18" charset="0"/>
              </a:rPr>
              <a:t>What could be the measurements, in inches, of the larger carton’s length, width, </a:t>
            </a:r>
            <a:r>
              <a:rPr lang="en-US" sz="1400" b="1" i="0" dirty="0">
                <a:solidFill>
                  <a:srgbClr val="333333"/>
                </a:solidFill>
                <a:effectLst/>
                <a:latin typeface="Times New Roman" panose="02020603050405020304" pitchFamily="18" charset="0"/>
                <a:cs typeface="Times New Roman" panose="02020603050405020304" pitchFamily="18" charset="0"/>
              </a:rPr>
              <a:t>and</a:t>
            </a:r>
            <a:r>
              <a:rPr lang="en-US" sz="1400" b="0" i="0" dirty="0">
                <a:solidFill>
                  <a:srgbClr val="333333"/>
                </a:solidFill>
                <a:effectLst/>
                <a:latin typeface="Times New Roman" panose="02020603050405020304" pitchFamily="18" charset="0"/>
                <a:cs typeface="Times New Roman" panose="02020603050405020304" pitchFamily="18" charset="0"/>
              </a:rPr>
              <a:t> height? Show or explain how you got your answers.</a:t>
            </a:r>
          </a:p>
          <a:p>
            <a:pPr>
              <a:lnSpc>
                <a:spcPct val="90000"/>
              </a:lnSpc>
              <a:spcBef>
                <a:spcPts val="1000"/>
              </a:spcBef>
            </a:pPr>
            <a:r>
              <a:rPr lang="en-US" sz="1400" dirty="0">
                <a:solidFill>
                  <a:srgbClr val="333333"/>
                </a:solidFill>
                <a:latin typeface="Times New Roman"/>
                <a:ea typeface="Lato"/>
                <a:cs typeface="Arial"/>
              </a:rPr>
              <a:t>Enter your answer and your work or explanation in the space provided.</a:t>
            </a:r>
            <a:endParaRPr lang="en-US" sz="1400" dirty="0">
              <a:latin typeface="Times New Roman"/>
              <a:cs typeface="Arial"/>
            </a:endParaRPr>
          </a:p>
          <a:p>
            <a:endParaRPr lang="en-US" dirty="0">
              <a:solidFill>
                <a:srgbClr val="333333"/>
              </a:solidFill>
              <a:latin typeface="Lato"/>
              <a:ea typeface="Lato"/>
              <a:cs typeface="Lato"/>
            </a:endParaRPr>
          </a:p>
        </p:txBody>
      </p:sp>
    </p:spTree>
    <p:extLst>
      <p:ext uri="{BB962C8B-B14F-4D97-AF65-F5344CB8AC3E}">
        <p14:creationId xmlns:p14="http://schemas.microsoft.com/office/powerpoint/2010/main" val="850168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dca7aa4-7fee-4083-94e1-2adc3ae970bc">
      <UserInfo>
        <DisplayName>Bettencourt, Helene H. (DESE)</DisplayName>
        <AccountId>18</AccountId>
        <AccountType/>
      </UserInfo>
    </SharedWithUsers>
    <lcf76f155ced4ddcb4097134ff3c332f xmlns="1d01d358-fb5c-480b-94c0-87be6b23463f">
      <Terms xmlns="http://schemas.microsoft.com/office/infopath/2007/PartnerControls"/>
    </lcf76f155ced4ddcb4097134ff3c332f>
    <TaxCatchAll xmlns="0dca7aa4-7fee-4083-94e1-2adc3ae970bc" xsi:nil="true"/>
    <File_x0020_Status xmlns="1d01d358-fb5c-480b-94c0-87be6b23463f">Draft</File_x0020_Status>
    <Admin_x0020_Year xmlns="1d01d358-fb5c-480b-94c0-87be6b23463f">
      <Value>2020</Value>
    </Admin_x0020_Year>
    <Required_x0020_Document xmlns="1d01d358-fb5c-480b-94c0-87be6b23463f" xsi:nil="true"/>
    <Approval_x0020_Record xmlns="1d01d358-fb5c-480b-94c0-87be6b23463f">false</Approval_x0020_Record>
    <Category0 xmlns="1d01d358-fb5c-480b-94c0-87be6b23463f">To be assigned</Category0>
    <Date xmlns="1d01d358-fb5c-480b-94c0-87be6b23463f" xsi:nil="true"/>
    <Meeting_x0020_Name xmlns="1d01d358-fb5c-480b-94c0-87be6b23463f" xsi:nil="true"/>
    <Category xmlns="1d01d358-fb5c-480b-94c0-87be6b23463f" xsi:nil="true"/>
    <Archive xmlns="1d01d358-fb5c-480b-94c0-87be6b23463f">false</Archiv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75FB14DB3FE6C4CA721D3340365D5E8" ma:contentTypeVersion="37" ma:contentTypeDescription="Create a new document." ma:contentTypeScope="" ma:versionID="86df65be89a453858224e75096edd462">
  <xsd:schema xmlns:xsd="http://www.w3.org/2001/XMLSchema" xmlns:xs="http://www.w3.org/2001/XMLSchema" xmlns:p="http://schemas.microsoft.com/office/2006/metadata/properties" xmlns:ns2="1d01d358-fb5c-480b-94c0-87be6b23463f" xmlns:ns3="0dca7aa4-7fee-4083-94e1-2adc3ae970bc" targetNamespace="http://schemas.microsoft.com/office/2006/metadata/properties" ma:root="true" ma:fieldsID="daf3c718f282ff3c0c8542d067b2b676" ns2:_="" ns3:_="">
    <xsd:import namespace="1d01d358-fb5c-480b-94c0-87be6b23463f"/>
    <xsd:import namespace="0dca7aa4-7fee-4083-94e1-2adc3ae970bc"/>
    <xsd:element name="properties">
      <xsd:complexType>
        <xsd:sequence>
          <xsd:element name="documentManagement">
            <xsd:complexType>
              <xsd:all>
                <xsd:element ref="ns2:Category0" minOccurs="0"/>
                <xsd:element ref="ns2:Category" minOccurs="0"/>
                <xsd:element ref="ns2:Meeting_x0020_Name" minOccurs="0"/>
                <xsd:element ref="ns2:Admin_x0020_Year" minOccurs="0"/>
                <xsd:element ref="ns2:Date" minOccurs="0"/>
                <xsd:element ref="ns2:File_x0020_Status" minOccurs="0"/>
                <xsd:element ref="ns2:Required_x0020_Document"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Metadata" minOccurs="0"/>
                <xsd:element ref="ns2:Archive" minOccurs="0"/>
                <xsd:element ref="ns2:Approval_x0020_Record"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1d358-fb5c-480b-94c0-87be6b23463f" elementFormDefault="qualified">
    <xsd:import namespace="http://schemas.microsoft.com/office/2006/documentManagement/types"/>
    <xsd:import namespace="http://schemas.microsoft.com/office/infopath/2007/PartnerControls"/>
    <xsd:element name="Category0" ma:index="2" nillable="true" ma:displayName="Category" ma:default="To be assigned" ma:format="Dropdown" ma:internalName="Category0">
      <xsd:simpleType>
        <xsd:restriction base="dms:Choice">
          <xsd:enumeration value="Content/ABBI Support"/>
          <xsd:enumeration value="Contracts"/>
          <xsd:enumeration value="Forms"/>
          <xsd:enumeration value="IT Docs"/>
          <xsd:enumeration value="Manuals and Trainings"/>
          <xsd:enumeration value="MCAS Project Documentation"/>
          <xsd:enumeration value="MCAS Support Page"/>
          <xsd:enumeration value="PearsonAccess Next/Test Nav"/>
          <xsd:enumeration value="Psychometrics"/>
          <xsd:enumeration value="Resource Center"/>
          <xsd:enumeration value="Reporting"/>
          <xsd:enumeration value="Scoring"/>
          <xsd:enumeration value="Service Center"/>
          <xsd:enumeration value="System Integration"/>
          <xsd:enumeration value="Team Information"/>
          <xsd:enumeration value="To be assigned"/>
        </xsd:restriction>
      </xsd:simpleType>
    </xsd:element>
    <xsd:element name="Category" ma:index="3" nillable="true" ma:displayName="Document Type" ma:description="Document Type" ma:format="Dropdown" ma:indexed="true" ma:internalName="Category">
      <xsd:simpleType>
        <xsd:restriction base="dms:Choice">
          <xsd:enumeration value="Change Requests"/>
          <xsd:enumeration value="Checklists"/>
          <xsd:enumeration value="Customer Deliverables"/>
          <xsd:enumeration value="Customer Satisfaction Surveys"/>
          <xsd:enumeration value="Lessons Learned"/>
          <xsd:enumeration value="Links"/>
          <xsd:enumeration value="Meeting Minutes"/>
          <xsd:enumeration value="Post Project/Phase End"/>
          <xsd:enumeration value="Presentations"/>
          <xsd:enumeration value="Project Management"/>
          <xsd:enumeration value="Project Specifications"/>
          <xsd:enumeration value="Requirements"/>
          <xsd:enumeration value="Schedules"/>
          <xsd:enumeration value="Scope"/>
          <xsd:enumeration value="Templates"/>
          <xsd:enumeration value="Tools"/>
          <xsd:enumeration value="Tracking"/>
          <xsd:enumeration value="Waivers"/>
          <xsd:enumeration value="Work Instructions"/>
        </xsd:restriction>
      </xsd:simpleType>
    </xsd:element>
    <xsd:element name="Meeting_x0020_Name" ma:index="4" nillable="true" ma:displayName="Meeting Name" ma:format="Dropdown" ma:indexed="true" ma:internalName="Meeting_x0020_Name">
      <xsd:simpleType>
        <xsd:union memberTypes="dms:Text">
          <xsd:simpleType>
            <xsd:restriction base="dms:Choice">
              <xsd:enumeration value="Assistive Technology Web Extension"/>
              <xsd:enumeration value="Content"/>
              <xsd:enumeration value="Cross Functional"/>
              <xsd:enumeration value="Forms"/>
              <xsd:enumeration value="Leadership w/Cognia"/>
              <xsd:enumeration value="Leadership w/DESE"/>
              <xsd:enumeration value="MA Monthly Management Meeting"/>
              <xsd:enumeration value="MCAS and RICAS Internal Team"/>
              <xsd:enumeration value="MCAS Risks and Issues Review"/>
              <xsd:enumeration value="Online Administration and Testing"/>
              <xsd:enumeration value="Production w/Cognia"/>
              <xsd:enumeration value="Production w/DESE"/>
              <xsd:enumeration value="Psychometrics w/Cognia"/>
              <xsd:enumeration value="Psychometrics w/DESE"/>
              <xsd:enumeration value="Remote Proctor Pilot"/>
              <xsd:enumeration value="Reporting w/DESE"/>
              <xsd:enumeration value="RI Monthly Management Meeting"/>
              <xsd:enumeration value="RICAS"/>
              <xsd:enumeration value="SCM Team"/>
              <xsd:enumeration value="Scoring w/Cognia"/>
              <xsd:enumeration value="Scoring w/DESE"/>
              <xsd:enumeration value="Systems Integration"/>
            </xsd:restriction>
          </xsd:simpleType>
        </xsd:union>
      </xsd:simpleType>
    </xsd:element>
    <xsd:element name="Admin_x0020_Year" ma:index="5" nillable="true" ma:displayName="Admin Year" ma:default="2020" ma:internalName="Admin_x0020_Year">
      <xsd:complexType>
        <xsd:complexContent>
          <xsd:extension base="dms:MultiChoice">
            <xsd:sequence>
              <xsd:element name="Value" maxOccurs="unbounded" minOccurs="0" nillable="true">
                <xsd:simpleType>
                  <xsd:restriction base="dms:Choice">
                    <xsd:enumeration value="2019"/>
                    <xsd:enumeration value="2020"/>
                    <xsd:enumeration value="2021"/>
                  </xsd:restriction>
                </xsd:simpleType>
              </xsd:element>
            </xsd:sequence>
          </xsd:extension>
        </xsd:complexContent>
      </xsd:complexType>
    </xsd:element>
    <xsd:element name="Date" ma:index="6" nillable="true" ma:displayName="Date" ma:format="DateOnly" ma:indexed="true" ma:internalName="Date">
      <xsd:simpleType>
        <xsd:restriction base="dms:DateTime"/>
      </xsd:simpleType>
    </xsd:element>
    <xsd:element name="File_x0020_Status" ma:index="7" nillable="true" ma:displayName="File Status" ma:default="Draft" ma:format="Dropdown" ma:internalName="File_x0020_Status">
      <xsd:simpleType>
        <xsd:restriction base="dms:Choice">
          <xsd:enumeration value="Archive"/>
          <xsd:enumeration value="Baselined"/>
          <xsd:enumeration value="Delivered"/>
          <xsd:enumeration value="Draft"/>
        </xsd:restriction>
      </xsd:simpleType>
    </xsd:element>
    <xsd:element name="Required_x0020_Document" ma:index="8" nillable="true" ma:displayName="Required Document" ma:description="PR-00044 Deliverable - this column is draft" ma:format="Dropdown" ma:indexed="true" ma:internalName="Required_x0020_Document">
      <xsd:simpleType>
        <xsd:restriction base="dms:Choice">
          <xsd:enumeration value="Business Requirements Document (BRD)"/>
          <xsd:enumeration value="PR-00003 Risk Management Procedure"/>
          <xsd:enumeration value="Customer Satisfaction Surveys"/>
          <xsd:enumeration value="Lessons Learned"/>
          <xsd:enumeration value="Project Management Plan"/>
        </xsd:restriction>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Metadata" ma:index="17" nillable="true" ma:displayName="MediaServiceMetadata" ma:hidden="true" ma:internalName="MediaServiceMetadata" ma:readOnly="true">
      <xsd:simpleType>
        <xsd:restriction base="dms:Note"/>
      </xsd:simpleType>
    </xsd:element>
    <xsd:element name="Archive" ma:index="21" nillable="true" ma:displayName="Archive" ma:default="0" ma:internalName="Archive">
      <xsd:simpleType>
        <xsd:restriction base="dms:Boolean"/>
      </xsd:simpleType>
    </xsd:element>
    <xsd:element name="Approval_x0020_Record" ma:index="22" nillable="true" ma:displayName="Approval Record" ma:default="0" ma:description="BRD approvals, emails, documented customer approvals etc." ma:internalName="Approval_x0020_Record">
      <xsd:simpleType>
        <xsd:restriction base="dms:Boolean"/>
      </xsd:simpleType>
    </xsd:element>
    <xsd:element name="MediaServiceDateTaken" ma:index="25" nillable="true" ma:displayName="MediaServiceDateTaken" ma:hidden="true" ma:internalName="MediaServiceDateTaken" ma:readOnly="true">
      <xsd:simpleType>
        <xsd:restriction base="dms:Text"/>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ca7aa4-7fee-4083-94e1-2adc3ae970b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45c7d4eb-f99c-41c4-8537-a09014e06515}" ma:internalName="TaxCatchAll" ma:showField="CatchAllData" ma:web="0dca7aa4-7fee-4083-94e1-2adc3ae970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F4F6BA-9256-4D68-961F-89F22BA60EA2}">
  <ds:schemaRefs>
    <ds:schemaRef ds:uri="http://schemas.microsoft.com/sharepoint/v3/contenttype/forms"/>
  </ds:schemaRefs>
</ds:datastoreItem>
</file>

<file path=customXml/itemProps2.xml><?xml version="1.0" encoding="utf-8"?>
<ds:datastoreItem xmlns:ds="http://schemas.openxmlformats.org/officeDocument/2006/customXml" ds:itemID="{FA434A98-F106-45CE-8E8A-DD686612E616}">
  <ds:schemaRefs>
    <ds:schemaRef ds:uri="b906d55b-a694-4ee1-a926-b6d0b5dbfc30"/>
    <ds:schemaRef ds:uri="fdcd57df-05e8-4749-9cc8-5afe3dcd00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485A527-A9DE-4C47-BFE2-A9AFE0E1CC26}"/>
</file>

<file path=docProps/app.xml><?xml version="1.0" encoding="utf-8"?>
<Properties xmlns="http://schemas.openxmlformats.org/officeDocument/2006/extended-properties" xmlns:vt="http://schemas.openxmlformats.org/officeDocument/2006/docPropsVTypes">
  <Template/>
  <TotalTime>538</TotalTime>
  <Words>2114</Words>
  <Application>Microsoft Office PowerPoint</Application>
  <PresentationFormat>Widescreen</PresentationFormat>
  <Paragraphs>350</Paragraphs>
  <Slides>48</Slides>
  <Notes>37</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Scoring of Elementary School Mathematics  MCAS Constructed Response Questions </vt:lpstr>
      <vt:lpstr>Agenda</vt:lpstr>
      <vt:lpstr>Life Cycle of an MCAS Mathematics Question</vt:lpstr>
      <vt:lpstr>Constructed Response (CR) Questions</vt:lpstr>
      <vt:lpstr>Things to Know</vt:lpstr>
      <vt:lpstr>Scoring Overview: Benchmarking Process</vt:lpstr>
      <vt:lpstr>Scoring Overview: Scorer Process</vt:lpstr>
      <vt:lpstr>First Scoring Demonstration</vt:lpstr>
      <vt:lpstr>Question 1: Grade 5 – Measurement and Data - Released 2023</vt:lpstr>
      <vt:lpstr>Elementary School Question Sample Response</vt:lpstr>
      <vt:lpstr>Elementary Question Scoring Guide</vt:lpstr>
      <vt:lpstr>Elementary Question Scoring Notes</vt:lpstr>
      <vt:lpstr>Training Response: Score 4</vt:lpstr>
      <vt:lpstr>Training Response: Score 3</vt:lpstr>
      <vt:lpstr>Training Response: Score 3 Cont’d</vt:lpstr>
      <vt:lpstr>Training Response: Score 2</vt:lpstr>
      <vt:lpstr>Training Response: Score 1</vt:lpstr>
      <vt:lpstr>Training Response: Score 0</vt:lpstr>
      <vt:lpstr>Individual Practice of Scoring Student Responses</vt:lpstr>
      <vt:lpstr>Practice Response A</vt:lpstr>
      <vt:lpstr>Practice Response B</vt:lpstr>
      <vt:lpstr>Practice Response C</vt:lpstr>
      <vt:lpstr>Practice Response D</vt:lpstr>
      <vt:lpstr>Practice Response E</vt:lpstr>
      <vt:lpstr>Second Scoring Demonstration</vt:lpstr>
      <vt:lpstr>Question 2: Grade 4 – Operations and Algebraic Thinking – Released 2022</vt:lpstr>
      <vt:lpstr>Elementary School Question Sample Response</vt:lpstr>
      <vt:lpstr>Elementary Question Scoring Guide</vt:lpstr>
      <vt:lpstr>Elementary Question Scoring Notes</vt:lpstr>
      <vt:lpstr>Training Response: Score 4</vt:lpstr>
      <vt:lpstr>Training Response: Score 4 Cont’d</vt:lpstr>
      <vt:lpstr>Training Response: Score 3</vt:lpstr>
      <vt:lpstr>Training Response: Score 3 Cont’d</vt:lpstr>
      <vt:lpstr>Training Response: Score 2</vt:lpstr>
      <vt:lpstr>Training Response: Score 2 Cont’d</vt:lpstr>
      <vt:lpstr>Training Response: Score 1</vt:lpstr>
      <vt:lpstr>Training Response: Score 1 Cont’d</vt:lpstr>
      <vt:lpstr>Training Response: Score 0</vt:lpstr>
      <vt:lpstr>Training Response: Score 0 Cont’d</vt:lpstr>
      <vt:lpstr>Individual Practice of Scoring Student Responses</vt:lpstr>
      <vt:lpstr>Practice Response A </vt:lpstr>
      <vt:lpstr>Practice Response B </vt:lpstr>
      <vt:lpstr>Practice Response C </vt:lpstr>
      <vt:lpstr>Practice Response D </vt:lpstr>
      <vt:lpstr>Practice Response E </vt:lpstr>
      <vt:lpstr>Resources on DESE Website</vt:lpstr>
      <vt:lpstr>Contact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Lanai, Evy (DESE)</dc:creator>
  <cp:lastModifiedBy>Goldberg, Rachel (DESE)</cp:lastModifiedBy>
  <cp:revision>41</cp:revision>
  <dcterms:created xsi:type="dcterms:W3CDTF">2022-10-11T20:32:22Z</dcterms:created>
  <dcterms:modified xsi:type="dcterms:W3CDTF">2024-05-23T17:14:57Z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Order">
    <vt:r8>4411600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ContentTypeId">
    <vt:lpwstr>0x010100D75FB14DB3FE6C4CA721D3340365D5E8</vt:lpwstr>
  </property>
</Properties>
</file>